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emf" ContentType="image/x-em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4"/>
  </p:notesMasterIdLst>
  <p:handoutMasterIdLst>
    <p:handoutMasterId r:id="rId45"/>
  </p:handoutMasterIdLst>
  <p:sldIdLst>
    <p:sldId id="794" r:id="rId2"/>
    <p:sldId id="809" r:id="rId3"/>
    <p:sldId id="813" r:id="rId4"/>
    <p:sldId id="850" r:id="rId5"/>
    <p:sldId id="851" r:id="rId6"/>
    <p:sldId id="852" r:id="rId7"/>
    <p:sldId id="853" r:id="rId8"/>
    <p:sldId id="854" r:id="rId9"/>
    <p:sldId id="855" r:id="rId10"/>
    <p:sldId id="856" r:id="rId11"/>
    <p:sldId id="857" r:id="rId12"/>
    <p:sldId id="858" r:id="rId13"/>
    <p:sldId id="803" r:id="rId14"/>
    <p:sldId id="815" r:id="rId15"/>
    <p:sldId id="825" r:id="rId16"/>
    <p:sldId id="828" r:id="rId17"/>
    <p:sldId id="829" r:id="rId18"/>
    <p:sldId id="831" r:id="rId19"/>
    <p:sldId id="848" r:id="rId20"/>
    <p:sldId id="835" r:id="rId21"/>
    <p:sldId id="836" r:id="rId22"/>
    <p:sldId id="830" r:id="rId23"/>
    <p:sldId id="832" r:id="rId24"/>
    <p:sldId id="833" r:id="rId25"/>
    <p:sldId id="826" r:id="rId26"/>
    <p:sldId id="817" r:id="rId27"/>
    <p:sldId id="834" r:id="rId28"/>
    <p:sldId id="849" r:id="rId29"/>
    <p:sldId id="859" r:id="rId30"/>
    <p:sldId id="837" r:id="rId31"/>
    <p:sldId id="839" r:id="rId32"/>
    <p:sldId id="840" r:id="rId33"/>
    <p:sldId id="842" r:id="rId34"/>
    <p:sldId id="845" r:id="rId35"/>
    <p:sldId id="844" r:id="rId36"/>
    <p:sldId id="846" r:id="rId37"/>
    <p:sldId id="847" r:id="rId38"/>
    <p:sldId id="843" r:id="rId39"/>
    <p:sldId id="804" r:id="rId40"/>
    <p:sldId id="811" r:id="rId41"/>
    <p:sldId id="808" r:id="rId42"/>
    <p:sldId id="800" r:id="rId4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3" hiddenSlides="1" frameSlides="1"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6725" autoAdjust="0"/>
    <p:restoredTop sz="89945" autoAdjust="0"/>
  </p:normalViewPr>
  <p:slideViewPr>
    <p:cSldViewPr snapToGrid="0" snapToObjects="1">
      <p:cViewPr>
        <p:scale>
          <a:sx n="72" d="100"/>
          <a:sy n="72" d="100"/>
        </p:scale>
        <p:origin x="1976" y="464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12" d="100"/>
        <a:sy n="112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presProps" Target="presProps.xml"/><Relationship Id="rId47" Type="http://schemas.openxmlformats.org/officeDocument/2006/relationships/viewProps" Target="viewProps.xml"/><Relationship Id="rId48" Type="http://schemas.openxmlformats.org/officeDocument/2006/relationships/theme" Target="theme/theme1.xml"/><Relationship Id="rId49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notesMaster" Target="notesMasters/notesMaster1.xml"/><Relationship Id="rId45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15AC15-D366-1045-8B95-906BED04EB57}" type="datetimeFigureOut">
              <a:rPr lang="en-US" smtClean="0"/>
              <a:pPr/>
              <a:t>3/19/17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F382D8-B22D-6245-9253-78B81CE40BF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5834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38F9C5-D0B9-6043-966C-CD72DB596C87}" type="datetimeFigureOut">
              <a:rPr lang="en-US" smtClean="0"/>
              <a:pPr/>
              <a:t>3/19/17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354FB1-8543-584B-BB0F-CA47458AEB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953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354FB1-8543-584B-BB0F-CA47458AEBC3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5030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21403" y="6511226"/>
            <a:ext cx="855557" cy="173387"/>
          </a:xfrm>
          <a:prstGeom prst="rect">
            <a:avLst/>
          </a:prstGeom>
        </p:spPr>
        <p:txBody>
          <a:bodyPr/>
          <a:lstStyle/>
          <a:p>
            <a:fld id="{C3324224-DF72-F445-A040-09ABE7C2AD4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21403" y="6511226"/>
            <a:ext cx="855557" cy="173387"/>
          </a:xfrm>
          <a:prstGeom prst="rect">
            <a:avLst/>
          </a:prstGeom>
        </p:spPr>
        <p:txBody>
          <a:bodyPr/>
          <a:lstStyle/>
          <a:p>
            <a:fld id="{C3324224-DF72-F445-A040-09ABE7C2AD4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21403" y="6511226"/>
            <a:ext cx="855557" cy="173387"/>
          </a:xfrm>
          <a:prstGeom prst="rect">
            <a:avLst/>
          </a:prstGeom>
        </p:spPr>
        <p:txBody>
          <a:bodyPr/>
          <a:lstStyle/>
          <a:p>
            <a:fld id="{C3324224-DF72-F445-A040-09ABE7C2AD4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2485" y="96839"/>
            <a:ext cx="9544049" cy="141287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1265768" y="1981200"/>
            <a:ext cx="10215033" cy="4114800"/>
          </a:xfrm>
        </p:spPr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261533" y="6248400"/>
            <a:ext cx="2540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x-non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470400" y="6248400"/>
            <a:ext cx="38608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x-non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40800" y="6248400"/>
            <a:ext cx="2540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1F30C7CE-A5B6-A844-9E4F-C52897EA7FC6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8650652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21403" y="6511226"/>
            <a:ext cx="855557" cy="173387"/>
          </a:xfrm>
          <a:prstGeom prst="rect">
            <a:avLst/>
          </a:prstGeom>
        </p:spPr>
        <p:txBody>
          <a:bodyPr/>
          <a:lstStyle/>
          <a:p>
            <a:fld id="{C3324224-DF72-F445-A040-09ABE7C2AD4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921403" y="6511226"/>
            <a:ext cx="855557" cy="173387"/>
          </a:xfrm>
          <a:prstGeom prst="rect">
            <a:avLst/>
          </a:prstGeom>
        </p:spPr>
        <p:txBody>
          <a:bodyPr/>
          <a:lstStyle/>
          <a:p>
            <a:fld id="{C3324224-DF72-F445-A040-09ABE7C2AD4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921403" y="6511226"/>
            <a:ext cx="855557" cy="173387"/>
          </a:xfrm>
          <a:prstGeom prst="rect">
            <a:avLst/>
          </a:prstGeom>
        </p:spPr>
        <p:txBody>
          <a:bodyPr/>
          <a:lstStyle/>
          <a:p>
            <a:fld id="{C3324224-DF72-F445-A040-09ABE7C2AD4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921403" y="6511226"/>
            <a:ext cx="855557" cy="173387"/>
          </a:xfrm>
          <a:prstGeom prst="rect">
            <a:avLst/>
          </a:prstGeom>
        </p:spPr>
        <p:txBody>
          <a:bodyPr/>
          <a:lstStyle/>
          <a:p>
            <a:fld id="{C3324224-DF72-F445-A040-09ABE7C2AD4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921403" y="6511226"/>
            <a:ext cx="855557" cy="173387"/>
          </a:xfrm>
          <a:prstGeom prst="rect">
            <a:avLst/>
          </a:prstGeom>
        </p:spPr>
        <p:txBody>
          <a:bodyPr/>
          <a:lstStyle/>
          <a:p>
            <a:fld id="{C3324224-DF72-F445-A040-09ABE7C2AD4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921403" y="6511226"/>
            <a:ext cx="855557" cy="173387"/>
          </a:xfrm>
          <a:prstGeom prst="rect">
            <a:avLst/>
          </a:prstGeom>
        </p:spPr>
        <p:txBody>
          <a:bodyPr/>
          <a:lstStyle/>
          <a:p>
            <a:fld id="{C3324224-DF72-F445-A040-09ABE7C2AD4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921403" y="6511226"/>
            <a:ext cx="855557" cy="173387"/>
          </a:xfrm>
          <a:prstGeom prst="rect">
            <a:avLst/>
          </a:prstGeom>
        </p:spPr>
        <p:txBody>
          <a:bodyPr/>
          <a:lstStyle/>
          <a:p>
            <a:fld id="{C3324224-DF72-F445-A040-09ABE7C2AD4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6684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270070"/>
            <a:ext cx="10972800" cy="48866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grpSp>
        <p:nvGrpSpPr>
          <p:cNvPr id="4" name="Group 3"/>
          <p:cNvGrpSpPr/>
          <p:nvPr userDrawn="1"/>
        </p:nvGrpSpPr>
        <p:grpSpPr>
          <a:xfrm>
            <a:off x="0" y="6156765"/>
            <a:ext cx="12192000" cy="872193"/>
            <a:chOff x="0" y="-120393"/>
            <a:chExt cx="9144000" cy="872193"/>
          </a:xfrm>
        </p:grpSpPr>
        <p:pic>
          <p:nvPicPr>
            <p:cNvPr id="5" name="Picture 4" descr="data.jpg"/>
            <p:cNvPicPr>
              <a:picLocks noChangeAspect="1"/>
            </p:cNvPicPr>
            <p:nvPr/>
          </p:nvPicPr>
          <p:blipFill rotWithShape="1">
            <a:blip r:embed="rId1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-120393"/>
              <a:ext cx="9144000" cy="702551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158760" y="-17641"/>
              <a:ext cx="2416643" cy="769441"/>
            </a:xfrm>
            <a:prstGeom prst="rect">
              <a:avLst/>
            </a:prstGeom>
            <a:solidFill>
              <a:schemeClr val="dk1">
                <a:alpha val="62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US" sz="2800" dirty="0" smtClean="0">
                  <a:latin typeface="Courier New"/>
                  <a:cs typeface="Courier New"/>
                </a:rPr>
                <a:t>Data</a:t>
              </a:r>
              <a:r>
                <a:rPr lang="en-US" sz="2800" dirty="0" smtClean="0">
                  <a:latin typeface="Arial Narrow"/>
                  <a:cs typeface="Arial Narrow"/>
                </a:rPr>
                <a:t> </a:t>
              </a:r>
              <a:r>
                <a:rPr lang="en-US" sz="4400" baseline="30000" dirty="0" smtClean="0">
                  <a:latin typeface="Courier New"/>
                  <a:cs typeface="Courier New"/>
                </a:rPr>
                <a:t>X</a:t>
              </a:r>
              <a:endParaRPr lang="en-US" sz="1000" dirty="0">
                <a:latin typeface="Courier New"/>
                <a:cs typeface="Courier New"/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2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4" Type="http://schemas.openxmlformats.org/officeDocument/2006/relationships/image" Target="../media/image7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4" Type="http://schemas.openxmlformats.org/officeDocument/2006/relationships/image" Target="../media/image7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4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4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emf"/><Relationship Id="rId3" Type="http://schemas.openxmlformats.org/officeDocument/2006/relationships/image" Target="../media/image24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emf"/><Relationship Id="rId3" Type="http://schemas.openxmlformats.org/officeDocument/2006/relationships/image" Target="../media/image25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emf"/><Relationship Id="rId3" Type="http://schemas.openxmlformats.org/officeDocument/2006/relationships/image" Target="../media/image27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emf"/><Relationship Id="rId3" Type="http://schemas.openxmlformats.org/officeDocument/2006/relationships/image" Target="../media/image29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4" Type="http://schemas.openxmlformats.org/officeDocument/2006/relationships/image" Target="../media/image3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e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emf"/><Relationship Id="rId3" Type="http://schemas.openxmlformats.org/officeDocument/2006/relationships/image" Target="../media/image32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emf"/><Relationship Id="rId3" Type="http://schemas.openxmlformats.org/officeDocument/2006/relationships/image" Target="../media/image33.e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emf"/><Relationship Id="rId3" Type="http://schemas.openxmlformats.org/officeDocument/2006/relationships/image" Target="../media/image34.e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emf"/><Relationship Id="rId3" Type="http://schemas.openxmlformats.org/officeDocument/2006/relationships/image" Target="../media/image35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4" Type="http://schemas.openxmlformats.org/officeDocument/2006/relationships/image" Target="../media/image38.emf"/><Relationship Id="rId5" Type="http://schemas.openxmlformats.org/officeDocument/2006/relationships/image" Target="../media/image3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4" Type="http://schemas.openxmlformats.org/officeDocument/2006/relationships/image" Target="../media/image42.emf"/><Relationship Id="rId5" Type="http://schemas.openxmlformats.org/officeDocument/2006/relationships/image" Target="../media/image4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em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4" Type="http://schemas.openxmlformats.org/officeDocument/2006/relationships/image" Target="../media/image7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5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emf"/><Relationship Id="rId3" Type="http://schemas.openxmlformats.org/officeDocument/2006/relationships/image" Target="../media/image7.em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4" Type="http://schemas.openxmlformats.org/officeDocument/2006/relationships/image" Target="../media/image50.emf"/><Relationship Id="rId5" Type="http://schemas.openxmlformats.org/officeDocument/2006/relationships/image" Target="../media/image51.emf"/><Relationship Id="rId6" Type="http://schemas.openxmlformats.org/officeDocument/2006/relationships/image" Target="../media/image52.emf"/><Relationship Id="rId7" Type="http://schemas.openxmlformats.org/officeDocument/2006/relationships/image" Target="../media/image53.emf"/><Relationship Id="rId8" Type="http://schemas.openxmlformats.org/officeDocument/2006/relationships/image" Target="../media/image54.emf"/><Relationship Id="rId9" Type="http://schemas.openxmlformats.org/officeDocument/2006/relationships/image" Target="../media/image7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8.em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emf"/><Relationship Id="rId3" Type="http://schemas.openxmlformats.org/officeDocument/2006/relationships/image" Target="../media/image7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emf"/><Relationship Id="rId3" Type="http://schemas.openxmlformats.org/officeDocument/2006/relationships/image" Target="../media/image7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emf"/><Relationship Id="rId3" Type="http://schemas.openxmlformats.org/officeDocument/2006/relationships/image" Target="../media/image7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emf"/><Relationship Id="rId3" Type="http://schemas.openxmlformats.org/officeDocument/2006/relationships/image" Target="../media/image7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emf"/><Relationship Id="rId3" Type="http://schemas.openxmlformats.org/officeDocument/2006/relationships/image" Target="../media/image7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ata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837215" y="5381528"/>
            <a:ext cx="8207938" cy="1538883"/>
          </a:xfrm>
          <a:prstGeom prst="rect">
            <a:avLst/>
          </a:prstGeom>
          <a:solidFill>
            <a:schemeClr val="tx1">
              <a:alpha val="21000"/>
            </a:schemeClr>
          </a:solidFill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square" lIns="274320" tIns="274320" rIns="274320" bIns="274320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Helvetica Neue Light"/>
                <a:cs typeface="Helvetica Neue Light"/>
              </a:rPr>
              <a:t>Ikhlaq Sidhu </a:t>
            </a:r>
            <a:br>
              <a:rPr lang="en-US" sz="1600" dirty="0">
                <a:solidFill>
                  <a:schemeClr val="bg1"/>
                </a:solidFill>
                <a:latin typeface="Helvetica Neue Light"/>
                <a:cs typeface="Helvetica Neue Light"/>
              </a:rPr>
            </a:br>
            <a:r>
              <a:rPr lang="en-US" sz="1600" dirty="0">
                <a:solidFill>
                  <a:schemeClr val="bg1"/>
                </a:solidFill>
                <a:latin typeface="Helvetica Neue Light"/>
                <a:cs typeface="Helvetica Neue Light"/>
              </a:rPr>
              <a:t>Chief Scientist &amp; Founding Director, </a:t>
            </a:r>
            <a:br>
              <a:rPr lang="en-US" sz="1600" dirty="0">
                <a:solidFill>
                  <a:schemeClr val="bg1"/>
                </a:solidFill>
                <a:latin typeface="Helvetica Neue Light"/>
                <a:cs typeface="Helvetica Neue Light"/>
              </a:rPr>
            </a:br>
            <a:r>
              <a:rPr lang="en-US" sz="1600" dirty="0" err="1">
                <a:solidFill>
                  <a:schemeClr val="bg1"/>
                </a:solidFill>
                <a:latin typeface="Helvetica Neue Light"/>
                <a:cs typeface="Helvetica Neue Light"/>
              </a:rPr>
              <a:t>Sutardja</a:t>
            </a:r>
            <a:r>
              <a:rPr lang="en-US" sz="1600" dirty="0">
                <a:solidFill>
                  <a:schemeClr val="bg1"/>
                </a:solidFill>
                <a:latin typeface="Helvetica Neue Light"/>
                <a:cs typeface="Helvetica Neue Light"/>
              </a:rPr>
              <a:t> </a:t>
            </a:r>
            <a:r>
              <a:rPr lang="en-US" sz="1600" dirty="0">
                <a:solidFill>
                  <a:schemeClr val="bg1"/>
                </a:solidFill>
                <a:latin typeface="Helvetica Neue Light"/>
                <a:ea typeface="ＭＳ Ｐゴシック" charset="-128"/>
                <a:cs typeface="Helvetica Neue Light"/>
              </a:rPr>
              <a:t>Center for Entrepreneurship &amp; Technology</a:t>
            </a:r>
            <a:br>
              <a:rPr lang="en-US" sz="1600" dirty="0">
                <a:solidFill>
                  <a:schemeClr val="bg1"/>
                </a:solidFill>
                <a:latin typeface="Helvetica Neue Light"/>
                <a:ea typeface="ＭＳ Ｐゴシック" charset="-128"/>
                <a:cs typeface="Helvetica Neue Light"/>
              </a:rPr>
            </a:br>
            <a:r>
              <a:rPr lang="en-US" sz="1600" dirty="0">
                <a:solidFill>
                  <a:schemeClr val="bg1"/>
                </a:solidFill>
                <a:latin typeface="Helvetica Neue Light"/>
                <a:ea typeface="ＭＳ Ｐゴシック" charset="-128"/>
                <a:cs typeface="Helvetica Neue Light"/>
              </a:rPr>
              <a:t>IEOR Emerging Area Professor Award, UC Berkeley</a:t>
            </a:r>
            <a:endParaRPr lang="en-US" sz="1600" dirty="0">
              <a:solidFill>
                <a:schemeClr val="bg1"/>
              </a:solidFill>
              <a:latin typeface="Helvetica Neue Light"/>
              <a:cs typeface="Helvetica Neue Ligh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468591" y="325795"/>
            <a:ext cx="12972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About Me:</a:t>
            </a: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2272753" y="2248141"/>
            <a:ext cx="7772400" cy="1470025"/>
          </a:xfrm>
          <a:solidFill>
            <a:schemeClr val="dk1">
              <a:alpha val="74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smtClean="0"/>
              <a:t>ML Summary and Next Steps in Illustrations</a:t>
            </a:r>
            <a:br>
              <a:rPr lang="en-US" dirty="0" smtClean="0"/>
            </a:br>
            <a:r>
              <a:rPr lang="en-US" sz="2400" dirty="0"/>
              <a:t>Data X: A Course on Data, Signals, and Systems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751167" y="231587"/>
            <a:ext cx="3880743" cy="1323439"/>
          </a:xfrm>
          <a:prstGeom prst="rect">
            <a:avLst/>
          </a:prstGeom>
          <a:solidFill>
            <a:schemeClr val="dk1">
              <a:alpha val="42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latin typeface="Courier New"/>
                <a:cs typeface="Courier New"/>
              </a:rPr>
              <a:t>Data</a:t>
            </a:r>
            <a:r>
              <a:rPr lang="en-US" sz="5400" dirty="0">
                <a:latin typeface="Arial Narrow"/>
                <a:cs typeface="Arial Narrow"/>
              </a:rPr>
              <a:t> </a:t>
            </a:r>
            <a:r>
              <a:rPr lang="en-US" sz="8000" baseline="30000" dirty="0">
                <a:latin typeface="Courier New"/>
                <a:cs typeface="Courier New"/>
              </a:rPr>
              <a:t>X</a:t>
            </a:r>
            <a:endParaRPr lang="en-US" dirty="0">
              <a:latin typeface="Optima"/>
              <a:cs typeface="Optima"/>
            </a:endParaRPr>
          </a:p>
        </p:txBody>
      </p:sp>
    </p:spTree>
    <p:extLst>
      <p:ext uri="{BB962C8B-B14F-4D97-AF65-F5344CB8AC3E}">
        <p14:creationId xmlns:p14="http://schemas.microsoft.com/office/powerpoint/2010/main" val="868216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3315" y="-89990"/>
            <a:ext cx="8229600" cy="668408"/>
          </a:xfrm>
        </p:spPr>
        <p:txBody>
          <a:bodyPr/>
          <a:lstStyle/>
          <a:p>
            <a:r>
              <a:rPr lang="en-US" dirty="0" smtClean="0"/>
              <a:t>KNN / K Means Illustration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4277" y="3718244"/>
            <a:ext cx="3096090" cy="218215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9576" y="5718837"/>
            <a:ext cx="6929813" cy="41798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753315" y="5715736"/>
            <a:ext cx="1956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Illustration Source: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4682" y="524632"/>
            <a:ext cx="8964706" cy="311566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753316" y="4047982"/>
            <a:ext cx="263939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KNN Method: </a:t>
            </a:r>
            <a:r>
              <a:rPr lang="en-US" sz="1200" dirty="0"/>
              <a:t>Find the k nearest images and have them vote on the label (i.e. take the mode)</a:t>
            </a:r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92282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3315" y="-89990"/>
            <a:ext cx="8229600" cy="668408"/>
          </a:xfrm>
        </p:spPr>
        <p:txBody>
          <a:bodyPr/>
          <a:lstStyle/>
          <a:p>
            <a:r>
              <a:rPr lang="en-US" dirty="0" smtClean="0"/>
              <a:t>K </a:t>
            </a:r>
            <a:r>
              <a:rPr lang="en-US" smtClean="0"/>
              <a:t>Means / KNN Illustration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6825" y="3745673"/>
            <a:ext cx="3096090" cy="218215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9576" y="5718837"/>
            <a:ext cx="6929813" cy="41798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753315" y="5715736"/>
            <a:ext cx="1956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Illustration Source: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4682" y="578419"/>
            <a:ext cx="8964706" cy="311566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753315" y="4014866"/>
            <a:ext cx="22564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KNN Method: </a:t>
            </a:r>
            <a:r>
              <a:rPr lang="en-US" sz="1200" dirty="0"/>
              <a:t>Find the k nearest images and have them vote on the label (i.e. take the mode)</a:t>
            </a:r>
          </a:p>
          <a:p>
            <a:endParaRPr lang="en-US" sz="1600" dirty="0"/>
          </a:p>
        </p:txBody>
      </p:sp>
      <p:sp>
        <p:nvSpPr>
          <p:cNvPr id="8" name="Content Placeholder 8"/>
          <p:cNvSpPr txBox="1">
            <a:spLocks/>
          </p:cNvSpPr>
          <p:nvPr/>
        </p:nvSpPr>
        <p:spPr>
          <a:xfrm>
            <a:off x="4009760" y="3550024"/>
            <a:ext cx="6498808" cy="305742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spcBef>
                <a:spcPts val="0"/>
              </a:spcBef>
              <a:buNone/>
            </a:pPr>
            <a:r>
              <a:rPr lang="en-US" dirty="0"/>
              <a:t>from </a:t>
            </a:r>
            <a:r>
              <a:rPr lang="en-US" dirty="0" err="1"/>
              <a:t>sklearn.neighbors</a:t>
            </a:r>
            <a:r>
              <a:rPr lang="en-US" dirty="0"/>
              <a:t> import </a:t>
            </a:r>
            <a:r>
              <a:rPr lang="en-US" dirty="0" err="1"/>
              <a:t>KNeighborsClassifier</a:t>
            </a:r>
            <a:endParaRPr lang="en-US" dirty="0"/>
          </a:p>
          <a:p>
            <a:pPr marL="0" indent="0" defTabSz="914400">
              <a:spcBef>
                <a:spcPts val="0"/>
              </a:spcBef>
              <a:buNone/>
            </a:pPr>
            <a:endParaRPr lang="en-US" dirty="0"/>
          </a:p>
          <a:p>
            <a:pPr marL="0" indent="0" defTabSz="914400">
              <a:spcBef>
                <a:spcPts val="0"/>
              </a:spcBef>
              <a:buNone/>
            </a:pPr>
            <a:r>
              <a:rPr lang="en-US" dirty="0" err="1"/>
              <a:t>knn</a:t>
            </a:r>
            <a:r>
              <a:rPr lang="en-US" dirty="0"/>
              <a:t> = </a:t>
            </a:r>
            <a:r>
              <a:rPr lang="en-US" dirty="0" err="1"/>
              <a:t>KNeighborsClassifier</a:t>
            </a:r>
            <a:r>
              <a:rPr lang="en-US" dirty="0"/>
              <a:t>(</a:t>
            </a:r>
            <a:r>
              <a:rPr lang="en-US" dirty="0" err="1"/>
              <a:t>n_neighbors</a:t>
            </a:r>
            <a:r>
              <a:rPr lang="en-US" dirty="0"/>
              <a:t> = 3)</a:t>
            </a:r>
          </a:p>
          <a:p>
            <a:pPr marL="0" indent="0" defTabSz="914400">
              <a:spcBef>
                <a:spcPts val="0"/>
              </a:spcBef>
              <a:buNone/>
            </a:pPr>
            <a:r>
              <a:rPr lang="en-US" dirty="0" err="1"/>
              <a:t>knn.fit</a:t>
            </a:r>
            <a:r>
              <a:rPr lang="en-US" dirty="0"/>
              <a:t>(</a:t>
            </a:r>
            <a:r>
              <a:rPr lang="en-US" dirty="0" err="1"/>
              <a:t>X_train</a:t>
            </a:r>
            <a:r>
              <a:rPr lang="en-US" dirty="0"/>
              <a:t>, </a:t>
            </a:r>
            <a:r>
              <a:rPr lang="en-US" dirty="0" err="1"/>
              <a:t>Y_train</a:t>
            </a:r>
            <a:r>
              <a:rPr lang="en-US" dirty="0"/>
              <a:t>)</a:t>
            </a:r>
          </a:p>
          <a:p>
            <a:pPr marL="0" indent="0" defTabSz="914400">
              <a:spcBef>
                <a:spcPts val="0"/>
              </a:spcBef>
              <a:buNone/>
            </a:pPr>
            <a:r>
              <a:rPr lang="en-US" dirty="0" err="1"/>
              <a:t>Y_pred</a:t>
            </a:r>
            <a:r>
              <a:rPr lang="en-US" dirty="0"/>
              <a:t> = </a:t>
            </a:r>
            <a:r>
              <a:rPr lang="en-US" dirty="0" err="1"/>
              <a:t>knn.predict</a:t>
            </a:r>
            <a:r>
              <a:rPr lang="en-US" dirty="0"/>
              <a:t>(</a:t>
            </a:r>
            <a:r>
              <a:rPr lang="en-US" dirty="0" err="1"/>
              <a:t>X_test</a:t>
            </a:r>
            <a:r>
              <a:rPr lang="en-US" dirty="0"/>
              <a:t>)</a:t>
            </a:r>
          </a:p>
          <a:p>
            <a:pPr marL="0" indent="0" defTabSz="914400">
              <a:spcBef>
                <a:spcPts val="0"/>
              </a:spcBef>
              <a:buNone/>
            </a:pPr>
            <a:endParaRPr lang="en-US" dirty="0"/>
          </a:p>
          <a:p>
            <a:pPr marL="0" indent="0" defTabSz="914400">
              <a:spcBef>
                <a:spcPts val="0"/>
              </a:spcBef>
              <a:buNone/>
            </a:pPr>
            <a:r>
              <a:rPr lang="en-US" dirty="0" err="1"/>
              <a:t>acc_knn</a:t>
            </a:r>
            <a:r>
              <a:rPr lang="en-US" dirty="0"/>
              <a:t> = round(</a:t>
            </a:r>
            <a:r>
              <a:rPr lang="en-US" dirty="0" err="1"/>
              <a:t>knn.score</a:t>
            </a:r>
            <a:r>
              <a:rPr lang="en-US" dirty="0"/>
              <a:t>(</a:t>
            </a:r>
            <a:r>
              <a:rPr lang="en-US" dirty="0" err="1"/>
              <a:t>X_train</a:t>
            </a:r>
            <a:r>
              <a:rPr lang="en-US" dirty="0"/>
              <a:t>, </a:t>
            </a:r>
            <a:r>
              <a:rPr lang="en-US" dirty="0" err="1"/>
              <a:t>Y_train</a:t>
            </a:r>
            <a:r>
              <a:rPr lang="en-US" dirty="0"/>
              <a:t>) * 100, 2)</a:t>
            </a:r>
          </a:p>
          <a:p>
            <a:pPr marL="0" indent="0" defTabSz="914400">
              <a:spcBef>
                <a:spcPts val="0"/>
              </a:spcBef>
              <a:buNone/>
            </a:pPr>
            <a:r>
              <a:rPr lang="en-US" dirty="0" err="1"/>
              <a:t>acc_knn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  <a:p>
            <a:pPr marL="0" indent="0" defTabSz="914400">
              <a:spcBef>
                <a:spcPts val="0"/>
              </a:spcBef>
              <a:buNone/>
            </a:pPr>
            <a:r>
              <a:rPr lang="en-US" dirty="0"/>
              <a:t># or compare </a:t>
            </a:r>
            <a:r>
              <a:rPr lang="en-US" dirty="0" err="1"/>
              <a:t>Y_pred</a:t>
            </a:r>
            <a:r>
              <a:rPr lang="en-US" dirty="0"/>
              <a:t> with </a:t>
            </a:r>
            <a:r>
              <a:rPr lang="en-US" dirty="0" err="1"/>
              <a:t>Y_test</a:t>
            </a:r>
            <a:endParaRPr lang="en-US" dirty="0"/>
          </a:p>
          <a:p>
            <a:pPr marL="0" indent="0" defTabSz="914400">
              <a:spcBef>
                <a:spcPts val="0"/>
              </a:spcBef>
              <a:buNone/>
            </a:pPr>
            <a:endParaRPr lang="en-US" dirty="0"/>
          </a:p>
          <a:p>
            <a:pPr marL="0" indent="0" defTabSz="914400">
              <a:spcBef>
                <a:spcPts val="0"/>
              </a:spcBef>
              <a:buNone/>
            </a:pPr>
            <a:endParaRPr lang="en-US" dirty="0"/>
          </a:p>
          <a:p>
            <a:pPr marL="0" indent="0" defTabSz="914400">
              <a:spcBef>
                <a:spcPts val="0"/>
              </a:spcBef>
              <a:buNone/>
            </a:pPr>
            <a:endParaRPr lang="en-US" dirty="0"/>
          </a:p>
          <a:p>
            <a:pPr marL="0" indent="0" defTabSz="914400">
              <a:spcBef>
                <a:spcPts val="0"/>
              </a:spcBef>
              <a:buNone/>
            </a:pPr>
            <a:endParaRPr lang="en-US" dirty="0"/>
          </a:p>
          <a:p>
            <a:pPr marL="0" indent="0" defTabSz="914400">
              <a:spcBef>
                <a:spcPts val="0"/>
              </a:spcBef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9196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experiment with the Titanic Data Set</a:t>
            </a:r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1828800" y="1593001"/>
          <a:ext cx="4213413" cy="3291840"/>
        </p:xfrm>
        <a:graphic>
          <a:graphicData uri="http://schemas.openxmlformats.org/drawingml/2006/table">
            <a:tbl>
              <a:tblPr/>
              <a:tblGrid>
                <a:gridCol w="340660"/>
                <a:gridCol w="2707341"/>
                <a:gridCol w="1165412"/>
              </a:tblGrid>
              <a:tr h="0">
                <a:tc>
                  <a:txBody>
                    <a:bodyPr/>
                    <a:lstStyle/>
                    <a:p>
                      <a:pPr algn="l" fontAlgn="ctr"/>
                      <a:endParaRPr lang="en-US" b="1" dirty="0">
                        <a:effectLst/>
                      </a:endParaRPr>
                    </a:p>
                  </a:txBody>
                  <a:tcPr marL="25400" marR="25400" marT="25400" marB="254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b="1" dirty="0" smtClean="0">
                          <a:effectLst/>
                        </a:rPr>
                        <a:t>Model</a:t>
                      </a:r>
                      <a:endParaRPr lang="en-US" b="1" dirty="0">
                        <a:effectLst/>
                      </a:endParaRPr>
                    </a:p>
                  </a:txBody>
                  <a:tcPr marL="25400" marR="25400" marT="25400" marB="254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effectLst/>
                        </a:rPr>
                        <a:t>Score</a:t>
                      </a:r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 fontAlgn="ctr"/>
                      <a:endParaRPr lang="en-US" b="1" dirty="0">
                        <a:effectLst/>
                      </a:endParaRPr>
                    </a:p>
                  </a:txBody>
                  <a:tcPr marL="25400" marR="25400" marT="25400" marB="254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>
                          <a:effectLst/>
                        </a:rPr>
                        <a:t>Random Forest</a:t>
                      </a:r>
                    </a:p>
                  </a:txBody>
                  <a:tcPr marL="25400" marR="25400" marT="25400" marB="254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hr-HR" dirty="0">
                          <a:effectLst/>
                        </a:rPr>
                        <a:t>86.76</a:t>
                      </a:r>
                    </a:p>
                  </a:txBody>
                  <a:tcPr marL="25400" marR="25400" marT="25400" marB="254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 fontAlgn="ctr"/>
                      <a:endParaRPr lang="en-US" b="1" dirty="0">
                        <a:effectLst/>
                      </a:endParaRPr>
                    </a:p>
                  </a:txBody>
                  <a:tcPr marL="25400" marR="25400" marT="25400" marB="254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>
                          <a:effectLst/>
                        </a:rPr>
                        <a:t>Decision Tree</a:t>
                      </a:r>
                    </a:p>
                  </a:txBody>
                  <a:tcPr marL="25400" marR="25400" marT="25400" marB="254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hr-HR">
                          <a:effectLst/>
                        </a:rPr>
                        <a:t>86.76</a:t>
                      </a:r>
                    </a:p>
                  </a:txBody>
                  <a:tcPr marL="25400" marR="25400" marT="25400" marB="254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 fontAlgn="ctr"/>
                      <a:endParaRPr lang="en-US" b="1" dirty="0">
                        <a:effectLst/>
                      </a:endParaRPr>
                    </a:p>
                  </a:txBody>
                  <a:tcPr marL="25400" marR="25400" marT="25400" marB="254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>
                          <a:effectLst/>
                        </a:rPr>
                        <a:t>KNN</a:t>
                      </a:r>
                    </a:p>
                  </a:txBody>
                  <a:tcPr marL="25400" marR="25400" marT="25400" marB="254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hr-HR">
                          <a:effectLst/>
                        </a:rPr>
                        <a:t>84.74</a:t>
                      </a:r>
                    </a:p>
                  </a:txBody>
                  <a:tcPr marL="25400" marR="25400" marT="25400" marB="254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 fontAlgn="ctr"/>
                      <a:endParaRPr lang="en-US" b="1" dirty="0">
                        <a:effectLst/>
                      </a:endParaRPr>
                    </a:p>
                  </a:txBody>
                  <a:tcPr marL="25400" marR="25400" marT="25400" marB="254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>
                          <a:effectLst/>
                        </a:rPr>
                        <a:t>Support Vector Machines</a:t>
                      </a:r>
                    </a:p>
                  </a:txBody>
                  <a:tcPr marL="25400" marR="25400" marT="25400" marB="254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hr-HR">
                          <a:effectLst/>
                        </a:rPr>
                        <a:t>83.84</a:t>
                      </a:r>
                    </a:p>
                  </a:txBody>
                  <a:tcPr marL="25400" marR="25400" marT="25400" marB="254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 fontAlgn="ctr"/>
                      <a:endParaRPr lang="is-IS" b="1" dirty="0">
                        <a:effectLst/>
                      </a:endParaRPr>
                    </a:p>
                  </a:txBody>
                  <a:tcPr marL="25400" marR="25400" marT="25400" marB="254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>
                          <a:effectLst/>
                        </a:rPr>
                        <a:t>Logistic Regression</a:t>
                      </a:r>
                    </a:p>
                  </a:txBody>
                  <a:tcPr marL="25400" marR="25400" marT="25400" marB="254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nb-NO">
                          <a:effectLst/>
                        </a:rPr>
                        <a:t>80.36</a:t>
                      </a:r>
                    </a:p>
                  </a:txBody>
                  <a:tcPr marL="25400" marR="25400" marT="25400" marB="254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 fontAlgn="ctr"/>
                      <a:endParaRPr lang="en-US" b="1" dirty="0">
                        <a:effectLst/>
                      </a:endParaRPr>
                    </a:p>
                  </a:txBody>
                  <a:tcPr marL="25400" marR="25400" marT="25400" marB="254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>
                          <a:effectLst/>
                        </a:rPr>
                        <a:t>Linear SVC</a:t>
                      </a:r>
                    </a:p>
                  </a:txBody>
                  <a:tcPr marL="25400" marR="25400" marT="25400" marB="254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i-FI">
                          <a:effectLst/>
                        </a:rPr>
                        <a:t>79.01</a:t>
                      </a:r>
                    </a:p>
                  </a:txBody>
                  <a:tcPr marL="25400" marR="25400" marT="25400" marB="254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 fontAlgn="ctr"/>
                      <a:endParaRPr lang="en-US" b="1" dirty="0">
                        <a:effectLst/>
                      </a:endParaRPr>
                    </a:p>
                  </a:txBody>
                  <a:tcPr marL="25400" marR="25400" marT="25400" marB="254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>
                          <a:effectLst/>
                        </a:rPr>
                        <a:t>Perceptron</a:t>
                      </a:r>
                    </a:p>
                  </a:txBody>
                  <a:tcPr marL="25400" marR="25400" marT="25400" marB="254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hr-HR">
                          <a:effectLst/>
                        </a:rPr>
                        <a:t>78.00</a:t>
                      </a:r>
                    </a:p>
                  </a:txBody>
                  <a:tcPr marL="25400" marR="25400" marT="25400" marB="254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 fontAlgn="ctr"/>
                      <a:endParaRPr lang="en-US" b="1" dirty="0">
                        <a:effectLst/>
                      </a:endParaRPr>
                    </a:p>
                  </a:txBody>
                  <a:tcPr marL="25400" marR="25400" marT="25400" marB="254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>
                          <a:effectLst/>
                        </a:rPr>
                        <a:t>Naive Bayes</a:t>
                      </a:r>
                    </a:p>
                  </a:txBody>
                  <a:tcPr marL="25400" marR="25400" marT="25400" marB="254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hr-HR">
                          <a:effectLst/>
                        </a:rPr>
                        <a:t>72.28</a:t>
                      </a:r>
                    </a:p>
                  </a:txBody>
                  <a:tcPr marL="25400" marR="25400" marT="25400" marB="254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 fontAlgn="ctr"/>
                      <a:endParaRPr lang="en-US" b="1" dirty="0">
                        <a:effectLst/>
                      </a:endParaRPr>
                    </a:p>
                  </a:txBody>
                  <a:tcPr marL="25400" marR="25400" marT="25400" marB="254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>
                          <a:effectLst/>
                        </a:rPr>
                        <a:t>Stochastic Gradient Decent</a:t>
                      </a:r>
                    </a:p>
                  </a:txBody>
                  <a:tcPr marL="25400" marR="25400" marT="25400" marB="254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hr-HR" dirty="0">
                          <a:effectLst/>
                        </a:rPr>
                        <a:t>72.28</a:t>
                      </a:r>
                    </a:p>
                  </a:txBody>
                  <a:tcPr marL="25400" marR="25400" marT="25400" marB="254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cxnSp>
        <p:nvCxnSpPr>
          <p:cNvPr id="5" name="Straight Arrow Connector 4"/>
          <p:cNvCxnSpPr/>
          <p:nvPr/>
        </p:nvCxnSpPr>
        <p:spPr>
          <a:xfrm flipV="1">
            <a:off x="6615954" y="1689530"/>
            <a:ext cx="17929" cy="309878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7028330" y="1593001"/>
            <a:ext cx="3047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More Accuracy</a:t>
            </a:r>
          </a:p>
          <a:p>
            <a:r>
              <a:rPr lang="en-US" dirty="0"/>
              <a:t>Generally more training time</a:t>
            </a:r>
          </a:p>
          <a:p>
            <a:r>
              <a:rPr lang="en-US" dirty="0"/>
              <a:t>More risk of overfitting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028329" y="4141982"/>
            <a:ext cx="3047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Less Accuracy</a:t>
            </a:r>
          </a:p>
          <a:p>
            <a:r>
              <a:rPr lang="en-US" dirty="0"/>
              <a:t>Generally less computation</a:t>
            </a:r>
          </a:p>
        </p:txBody>
      </p:sp>
    </p:spTree>
    <p:extLst>
      <p:ext uri="{BB962C8B-B14F-4D97-AF65-F5344CB8AC3E}">
        <p14:creationId xmlns:p14="http://schemas.microsoft.com/office/powerpoint/2010/main" val="1535815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Decision Tree Illustration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875" y="1975810"/>
            <a:ext cx="4278128" cy="307515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0003" y="1975811"/>
            <a:ext cx="4422238" cy="272662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9576" y="5718837"/>
            <a:ext cx="6929813" cy="41798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753315" y="5715736"/>
            <a:ext cx="1956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Illustration Source:</a:t>
            </a:r>
          </a:p>
        </p:txBody>
      </p:sp>
    </p:spTree>
    <p:extLst>
      <p:ext uri="{BB962C8B-B14F-4D97-AF65-F5344CB8AC3E}">
        <p14:creationId xmlns:p14="http://schemas.microsoft.com/office/powerpoint/2010/main" val="2101099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Decision Tree Illustration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875" y="1975810"/>
            <a:ext cx="4278128" cy="307515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0003" y="1975811"/>
            <a:ext cx="4422238" cy="272662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9576" y="5718837"/>
            <a:ext cx="6929813" cy="41798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753315" y="5715736"/>
            <a:ext cx="1956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Illustration Source:</a:t>
            </a:r>
          </a:p>
        </p:txBody>
      </p:sp>
      <p:sp>
        <p:nvSpPr>
          <p:cNvPr id="7" name="Content Placeholder 8"/>
          <p:cNvSpPr txBox="1">
            <a:spLocks/>
          </p:cNvSpPr>
          <p:nvPr/>
        </p:nvSpPr>
        <p:spPr>
          <a:xfrm>
            <a:off x="5030673" y="1276901"/>
            <a:ext cx="5217459" cy="465093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spcBef>
                <a:spcPts val="0"/>
              </a:spcBef>
              <a:buNone/>
            </a:pPr>
            <a:r>
              <a:rPr lang="en-US" dirty="0"/>
              <a:t>from </a:t>
            </a:r>
            <a:r>
              <a:rPr lang="en-US" dirty="0" err="1"/>
              <a:t>sklearn</a:t>
            </a:r>
            <a:r>
              <a:rPr lang="en-US" dirty="0"/>
              <a:t> import tree</a:t>
            </a:r>
          </a:p>
          <a:p>
            <a:pPr marL="0" indent="0" defTabSz="914400">
              <a:spcBef>
                <a:spcPts val="0"/>
              </a:spcBef>
              <a:buNone/>
            </a:pPr>
            <a:endParaRPr lang="en-US" dirty="0"/>
          </a:p>
          <a:p>
            <a:pPr marL="0" indent="0" defTabSz="914400">
              <a:spcBef>
                <a:spcPts val="0"/>
              </a:spcBef>
              <a:buNone/>
            </a:pPr>
            <a:r>
              <a:rPr lang="en-US" dirty="0" err="1"/>
              <a:t>decision_tree</a:t>
            </a:r>
            <a:r>
              <a:rPr lang="en-US" dirty="0"/>
              <a:t> = </a:t>
            </a:r>
            <a:r>
              <a:rPr lang="en-US" dirty="0" err="1"/>
              <a:t>DecisionTreeClassifier</a:t>
            </a:r>
            <a:r>
              <a:rPr lang="en-US" dirty="0"/>
              <a:t>()</a:t>
            </a:r>
          </a:p>
          <a:p>
            <a:pPr marL="0" indent="0" defTabSz="914400">
              <a:spcBef>
                <a:spcPts val="0"/>
              </a:spcBef>
              <a:buNone/>
            </a:pPr>
            <a:r>
              <a:rPr lang="en-US" dirty="0" err="1"/>
              <a:t>decision_tree.fit</a:t>
            </a:r>
            <a:r>
              <a:rPr lang="en-US" dirty="0"/>
              <a:t>(</a:t>
            </a:r>
            <a:r>
              <a:rPr lang="en-US" dirty="0" err="1"/>
              <a:t>X_train</a:t>
            </a:r>
            <a:r>
              <a:rPr lang="en-US" dirty="0"/>
              <a:t>, </a:t>
            </a:r>
            <a:r>
              <a:rPr lang="en-US" dirty="0" err="1"/>
              <a:t>Y_train</a:t>
            </a:r>
            <a:r>
              <a:rPr lang="en-US" dirty="0"/>
              <a:t>)</a:t>
            </a:r>
          </a:p>
          <a:p>
            <a:pPr marL="0" indent="0" defTabSz="914400">
              <a:spcBef>
                <a:spcPts val="0"/>
              </a:spcBef>
              <a:buNone/>
            </a:pPr>
            <a:r>
              <a:rPr lang="en-US" dirty="0" err="1"/>
              <a:t>Y_pred</a:t>
            </a:r>
            <a:r>
              <a:rPr lang="en-US" dirty="0"/>
              <a:t> = </a:t>
            </a:r>
            <a:r>
              <a:rPr lang="en-US" dirty="0" err="1"/>
              <a:t>decision_tree.predict</a:t>
            </a:r>
            <a:r>
              <a:rPr lang="en-US" dirty="0"/>
              <a:t>(</a:t>
            </a:r>
            <a:r>
              <a:rPr lang="en-US" dirty="0" err="1"/>
              <a:t>X_test</a:t>
            </a:r>
            <a:r>
              <a:rPr lang="en-US" dirty="0"/>
              <a:t>)</a:t>
            </a:r>
          </a:p>
          <a:p>
            <a:pPr marL="0" indent="0" defTabSz="914400">
              <a:spcBef>
                <a:spcPts val="0"/>
              </a:spcBef>
              <a:buNone/>
            </a:pPr>
            <a:endParaRPr lang="en-US" dirty="0"/>
          </a:p>
          <a:p>
            <a:pPr marL="0" indent="0" defTabSz="914400">
              <a:spcBef>
                <a:spcPts val="0"/>
              </a:spcBef>
              <a:buNone/>
            </a:pPr>
            <a:r>
              <a:rPr lang="en-US" dirty="0"/>
              <a:t># Error</a:t>
            </a:r>
          </a:p>
          <a:p>
            <a:pPr marL="0" indent="0" defTabSz="914400">
              <a:spcBef>
                <a:spcPts val="0"/>
              </a:spcBef>
              <a:buNone/>
            </a:pPr>
            <a:r>
              <a:rPr lang="en-US" dirty="0" err="1"/>
              <a:t>acc_decision_tree</a:t>
            </a:r>
            <a:r>
              <a:rPr lang="en-US" dirty="0"/>
              <a:t> = round(</a:t>
            </a:r>
            <a:r>
              <a:rPr lang="en-US" dirty="0" err="1"/>
              <a:t>decision_tree.score</a:t>
            </a:r>
            <a:r>
              <a:rPr lang="en-US" dirty="0"/>
              <a:t>(</a:t>
            </a:r>
            <a:r>
              <a:rPr lang="en-US" dirty="0" err="1"/>
              <a:t>X_train</a:t>
            </a:r>
            <a:r>
              <a:rPr lang="en-US" dirty="0"/>
              <a:t>, </a:t>
            </a:r>
            <a:r>
              <a:rPr lang="en-US" dirty="0" err="1"/>
              <a:t>Y_train</a:t>
            </a:r>
            <a:r>
              <a:rPr lang="en-US" dirty="0"/>
              <a:t>) * 100, 2)</a:t>
            </a:r>
          </a:p>
          <a:p>
            <a:pPr marL="0" indent="0" defTabSz="914400">
              <a:spcBef>
                <a:spcPts val="0"/>
              </a:spcBef>
              <a:buNone/>
            </a:pPr>
            <a:r>
              <a:rPr lang="en-US" dirty="0" err="1"/>
              <a:t>acc_decision_tree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  <a:p>
            <a:pPr marL="0" indent="0" defTabSz="914400">
              <a:spcBef>
                <a:spcPts val="0"/>
              </a:spcBef>
              <a:buNone/>
            </a:pPr>
            <a:r>
              <a:rPr lang="en-US" dirty="0"/>
              <a:t># or compare </a:t>
            </a:r>
            <a:r>
              <a:rPr lang="en-US" dirty="0" err="1"/>
              <a:t>Y_pred</a:t>
            </a:r>
            <a:r>
              <a:rPr lang="en-US" dirty="0"/>
              <a:t> with </a:t>
            </a:r>
            <a:r>
              <a:rPr lang="en-US" dirty="0" err="1"/>
              <a:t>Y_test</a:t>
            </a:r>
            <a:endParaRPr lang="en-US" dirty="0"/>
          </a:p>
          <a:p>
            <a:pPr marL="0" indent="0" defTabSz="914400">
              <a:spcBef>
                <a:spcPts val="0"/>
              </a:spcBef>
              <a:buNone/>
            </a:pPr>
            <a:endParaRPr lang="en-US" dirty="0"/>
          </a:p>
          <a:p>
            <a:pPr marL="0" indent="0" defTabSz="914400">
              <a:spcBef>
                <a:spcPts val="0"/>
              </a:spcBef>
              <a:buNone/>
            </a:pPr>
            <a:endParaRPr lang="en-US" dirty="0"/>
          </a:p>
          <a:p>
            <a:pPr marL="0" indent="0" defTabSz="914400">
              <a:spcBef>
                <a:spcPts val="0"/>
              </a:spcBef>
              <a:buNone/>
            </a:pPr>
            <a:endParaRPr lang="en-US" dirty="0"/>
          </a:p>
          <a:p>
            <a:pPr marL="0" indent="0" defTabSz="914400">
              <a:spcBef>
                <a:spcPts val="0"/>
              </a:spcBef>
              <a:buNone/>
            </a:pPr>
            <a:endParaRPr lang="en-US" dirty="0"/>
          </a:p>
          <a:p>
            <a:pPr marL="0" indent="0" defTabSz="914400">
              <a:spcBef>
                <a:spcPts val="0"/>
              </a:spcBef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2140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>
          <a:xfrm>
            <a:off x="2571613" y="277899"/>
            <a:ext cx="7046725" cy="656197"/>
          </a:xfrm>
        </p:spPr>
        <p:txBody>
          <a:bodyPr/>
          <a:lstStyle/>
          <a:p>
            <a:r>
              <a:rPr lang="en-US" altLang="x-none" smtClean="0"/>
              <a:t>How Are Trees Created?</a:t>
            </a:r>
            <a:endParaRPr lang="en-US" altLang="x-none"/>
          </a:p>
        </p:txBody>
      </p:sp>
      <p:graphicFrame>
        <p:nvGraphicFramePr>
          <p:cNvPr id="24579" name="Group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25069126"/>
              </p:ext>
            </p:extLst>
          </p:nvPr>
        </p:nvGraphicFramePr>
        <p:xfrm>
          <a:off x="1714900" y="1452693"/>
          <a:ext cx="4188525" cy="4206028"/>
        </p:xfrm>
        <a:graphic>
          <a:graphicData uri="http://schemas.openxmlformats.org/drawingml/2006/table">
            <a:tbl>
              <a:tblPr/>
              <a:tblGrid>
                <a:gridCol w="676101"/>
                <a:gridCol w="641384"/>
                <a:gridCol w="774173"/>
                <a:gridCol w="780250"/>
                <a:gridCol w="460859"/>
                <a:gridCol w="855758"/>
              </a:tblGrid>
              <a:tr h="423582">
                <a:tc>
                  <a:txBody>
                    <a:bodyPr/>
                    <a:lstStyle>
                      <a:lvl1pPr marL="447675" indent="-44767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889000" indent="-439738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293813" indent="-4032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81163" indent="-3857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70100" indent="-3873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273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845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417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989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447675" marR="0" lvl="0" indent="-447675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x-none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cap="flat"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4">
                  <a:txBody>
                    <a:bodyPr/>
                    <a:lstStyle>
                      <a:lvl1pPr marL="447675" indent="-44767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889000" indent="-439738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293813" indent="-4032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81163" indent="-3857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70100" indent="-3873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273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845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417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989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447675" marR="0" lvl="0" indent="-447675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Attributes</a:t>
                      </a:r>
                      <a:endParaRPr kumimoji="0" lang="en-US" altLang="x-none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447675" indent="-44767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889000" indent="-439738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293813" indent="-4032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81163" indent="-3857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70100" indent="-3873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273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845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417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989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447675" marR="0" lvl="0" indent="-447675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Target</a:t>
                      </a:r>
                      <a:endParaRPr kumimoji="0" lang="en-US" altLang="x-none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14406">
                <a:tc>
                  <a:txBody>
                    <a:bodyPr/>
                    <a:lstStyle>
                      <a:lvl1pPr marL="447675" indent="-44767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889000" indent="-439738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293813" indent="-4032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81163" indent="-3857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70100" indent="-3873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273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845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417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989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447675" marR="0" lvl="0" indent="-447675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 </a:t>
                      </a:r>
                      <a:endParaRPr kumimoji="0" lang="en-US" altLang="x-none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cap="flat"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447675" indent="-44767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889000" indent="-439738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293813" indent="-4032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81163" indent="-3857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70100" indent="-3873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273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845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417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989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447675" marR="0" lvl="0" indent="-447675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Hour</a:t>
                      </a:r>
                      <a:endParaRPr kumimoji="0" lang="en-US" altLang="x-none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447675" indent="-44767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889000" indent="-439738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293813" indent="-4032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81163" indent="-3857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70100" indent="-3873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273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845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417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989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447675" marR="0" lvl="0" indent="-447675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Weather</a:t>
                      </a:r>
                      <a:endParaRPr kumimoji="0" lang="en-US" altLang="x-none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447675" indent="-44767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889000" indent="-439738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293813" indent="-4032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81163" indent="-3857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70100" indent="-3873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273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845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417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989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447675" marR="0" lvl="0" indent="-447675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Accident</a:t>
                      </a:r>
                      <a:endParaRPr kumimoji="0" lang="en-US" altLang="x-none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447675" indent="-44767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889000" indent="-439738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293813" indent="-4032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81163" indent="-3857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70100" indent="-3873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273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845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417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989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447675" marR="0" lvl="0" indent="-447675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Stall</a:t>
                      </a:r>
                      <a:endParaRPr kumimoji="0" lang="en-US" altLang="x-none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447675" indent="-44767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889000" indent="-439738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293813" indent="-4032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81163" indent="-3857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70100" indent="-3873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273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845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417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989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447675" marR="0" lvl="0" indent="-447675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Commute</a:t>
                      </a:r>
                      <a:endParaRPr kumimoji="0" lang="en-US" altLang="x-none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8644">
                <a:tc>
                  <a:txBody>
                    <a:bodyPr/>
                    <a:lstStyle>
                      <a:lvl1pPr marL="447675" indent="-44767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889000" indent="-439738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293813" indent="-4032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81163" indent="-3857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70100" indent="-3873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273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845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417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989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447675" marR="0" lvl="0" indent="-447675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D1</a:t>
                      </a:r>
                      <a:endParaRPr kumimoji="0" lang="en-US" altLang="x-none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cap="flat"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447675" indent="-44767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889000" indent="-439738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293813" indent="-4032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81163" indent="-3857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70100" indent="-3873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273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845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417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989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447675" marR="0" lvl="0" indent="-447675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8 AM</a:t>
                      </a:r>
                      <a:endParaRPr kumimoji="0" lang="en-US" altLang="x-none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447675" indent="-44767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889000" indent="-439738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293813" indent="-4032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81163" indent="-3857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70100" indent="-3873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273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845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417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989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447675" marR="0" lvl="0" indent="-447675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Sunny</a:t>
                      </a:r>
                      <a:endParaRPr kumimoji="0" lang="en-US" altLang="x-none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447675" indent="-44767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889000" indent="-439738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293813" indent="-4032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81163" indent="-3857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70100" indent="-3873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273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845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417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989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447675" marR="0" lvl="0" indent="-447675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No</a:t>
                      </a:r>
                      <a:endParaRPr kumimoji="0" lang="en-US" altLang="x-none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447675" indent="-44767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889000" indent="-439738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293813" indent="-4032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81163" indent="-3857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70100" indent="-3873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273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845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417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989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447675" marR="0" lvl="0" indent="-447675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No</a:t>
                      </a:r>
                      <a:endParaRPr kumimoji="0" lang="en-US" altLang="x-none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447675" indent="-44767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889000" indent="-439738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293813" indent="-4032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81163" indent="-3857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70100" indent="-3873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273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845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417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989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447675" marR="0" lvl="0" indent="-447675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Long</a:t>
                      </a:r>
                      <a:endParaRPr kumimoji="0" lang="en-US" altLang="x-none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8644">
                <a:tc>
                  <a:txBody>
                    <a:bodyPr/>
                    <a:lstStyle>
                      <a:lvl1pPr marL="447675" indent="-44767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889000" indent="-439738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293813" indent="-4032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81163" indent="-3857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70100" indent="-3873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273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845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417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989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447675" marR="0" lvl="0" indent="-447675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D2</a:t>
                      </a:r>
                      <a:endParaRPr kumimoji="0" lang="en-US" altLang="x-none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cap="flat"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447675" indent="-44767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889000" indent="-439738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293813" indent="-4032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81163" indent="-3857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70100" indent="-3873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273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845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417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989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447675" marR="0" lvl="0" indent="-447675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8 AM</a:t>
                      </a:r>
                      <a:endParaRPr kumimoji="0" lang="en-US" altLang="x-none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447675" indent="-44767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889000" indent="-439738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293813" indent="-4032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81163" indent="-3857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70100" indent="-3873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273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845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417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989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447675" marR="0" lvl="0" indent="-447675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Cloudy</a:t>
                      </a:r>
                      <a:endParaRPr kumimoji="0" lang="en-US" altLang="x-none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447675" indent="-44767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889000" indent="-439738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293813" indent="-4032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81163" indent="-3857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70100" indent="-3873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273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845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417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989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447675" marR="0" lvl="0" indent="-447675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No</a:t>
                      </a:r>
                      <a:endParaRPr kumimoji="0" lang="en-US" altLang="x-none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447675" indent="-44767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889000" indent="-439738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293813" indent="-4032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81163" indent="-3857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70100" indent="-3873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273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845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417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989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447675" marR="0" lvl="0" indent="-447675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Yes</a:t>
                      </a:r>
                      <a:endParaRPr kumimoji="0" lang="en-US" altLang="x-none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447675" indent="-44767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889000" indent="-439738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293813" indent="-4032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81163" indent="-3857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70100" indent="-3873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273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845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417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989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447675" marR="0" lvl="0" indent="-447675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Long</a:t>
                      </a:r>
                      <a:endParaRPr kumimoji="0" lang="en-US" altLang="x-none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8644">
                <a:tc>
                  <a:txBody>
                    <a:bodyPr/>
                    <a:lstStyle>
                      <a:lvl1pPr marL="447675" indent="-44767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889000" indent="-439738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293813" indent="-4032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81163" indent="-3857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70100" indent="-3873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273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845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417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989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447675" marR="0" lvl="0" indent="-447675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D3</a:t>
                      </a:r>
                      <a:endParaRPr kumimoji="0" lang="en-US" altLang="x-none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cap="flat"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447675" indent="-44767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889000" indent="-439738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293813" indent="-4032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81163" indent="-3857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70100" indent="-3873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273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845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417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989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447675" marR="0" lvl="0" indent="-447675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10 AM</a:t>
                      </a:r>
                      <a:endParaRPr kumimoji="0" lang="en-US" altLang="x-none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447675" indent="-44767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889000" indent="-439738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293813" indent="-4032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81163" indent="-3857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70100" indent="-3873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273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845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417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989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447675" marR="0" lvl="0" indent="-447675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Sunny</a:t>
                      </a:r>
                      <a:endParaRPr kumimoji="0" lang="en-US" altLang="x-none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447675" indent="-44767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889000" indent="-439738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293813" indent="-4032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81163" indent="-3857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70100" indent="-3873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273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845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417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989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447675" marR="0" lvl="0" indent="-447675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No</a:t>
                      </a:r>
                      <a:endParaRPr kumimoji="0" lang="en-US" altLang="x-none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447675" indent="-44767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889000" indent="-439738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293813" indent="-4032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81163" indent="-3857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70100" indent="-3873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273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845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417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989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447675" marR="0" lvl="0" indent="-447675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No</a:t>
                      </a:r>
                      <a:endParaRPr kumimoji="0" lang="en-US" altLang="x-none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447675" indent="-44767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889000" indent="-439738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293813" indent="-4032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81163" indent="-3857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70100" indent="-3873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273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845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417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989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447675" marR="0" lvl="0" indent="-447675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Short</a:t>
                      </a:r>
                      <a:endParaRPr kumimoji="0" lang="en-US" altLang="x-none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8644">
                <a:tc>
                  <a:txBody>
                    <a:bodyPr/>
                    <a:lstStyle>
                      <a:lvl1pPr marL="447675" indent="-44767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889000" indent="-439738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293813" indent="-4032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81163" indent="-3857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70100" indent="-3873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273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845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417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989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447675" marR="0" lvl="0" indent="-447675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D4</a:t>
                      </a:r>
                      <a:endParaRPr kumimoji="0" lang="en-US" altLang="x-none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cap="flat"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447675" indent="-44767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889000" indent="-439738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293813" indent="-4032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81163" indent="-3857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70100" indent="-3873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273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845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417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989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447675" marR="0" lvl="0" indent="-447675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9 AM</a:t>
                      </a:r>
                      <a:endParaRPr kumimoji="0" lang="en-US" altLang="x-none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447675" indent="-44767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889000" indent="-439738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293813" indent="-4032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81163" indent="-3857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70100" indent="-3873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273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845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417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989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447675" marR="0" lvl="0" indent="-447675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Rainy</a:t>
                      </a:r>
                      <a:endParaRPr kumimoji="0" lang="en-US" altLang="x-none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447675" indent="-44767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889000" indent="-439738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293813" indent="-4032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81163" indent="-3857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70100" indent="-3873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273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845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417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989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447675" marR="0" lvl="0" indent="-447675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Yes</a:t>
                      </a:r>
                      <a:endParaRPr kumimoji="0" lang="en-US" altLang="x-none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447675" indent="-44767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889000" indent="-439738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293813" indent="-4032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81163" indent="-3857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70100" indent="-3873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273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845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417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989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447675" marR="0" lvl="0" indent="-447675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No</a:t>
                      </a:r>
                      <a:endParaRPr kumimoji="0" lang="en-US" altLang="x-none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447675" indent="-44767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889000" indent="-439738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293813" indent="-4032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81163" indent="-3857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70100" indent="-3873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273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845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417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989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447675" marR="0" lvl="0" indent="-447675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Long</a:t>
                      </a:r>
                      <a:endParaRPr kumimoji="0" lang="en-US" altLang="x-none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8644">
                <a:tc>
                  <a:txBody>
                    <a:bodyPr/>
                    <a:lstStyle>
                      <a:lvl1pPr marL="447675" indent="-44767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889000" indent="-439738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293813" indent="-4032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81163" indent="-3857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70100" indent="-3873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273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845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417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989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447675" marR="0" lvl="0" indent="-447675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D5</a:t>
                      </a:r>
                      <a:endParaRPr kumimoji="0" lang="en-US" altLang="x-none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cap="flat"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447675" indent="-44767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889000" indent="-439738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293813" indent="-4032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81163" indent="-3857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70100" indent="-3873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273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845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417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989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447675" marR="0" lvl="0" indent="-447675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9 AM</a:t>
                      </a:r>
                      <a:endParaRPr kumimoji="0" lang="en-US" altLang="x-none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447675" indent="-44767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889000" indent="-439738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293813" indent="-4032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81163" indent="-3857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70100" indent="-3873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273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845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417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989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447675" marR="0" lvl="0" indent="-447675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Sunny</a:t>
                      </a:r>
                      <a:endParaRPr kumimoji="0" lang="en-US" altLang="x-none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447675" indent="-44767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889000" indent="-439738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293813" indent="-4032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81163" indent="-3857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70100" indent="-3873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273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845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417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989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447675" marR="0" lvl="0" indent="-447675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Yes</a:t>
                      </a:r>
                      <a:endParaRPr kumimoji="0" lang="en-US" altLang="x-none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447675" indent="-44767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889000" indent="-439738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293813" indent="-4032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81163" indent="-3857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70100" indent="-3873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273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845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417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989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447675" marR="0" lvl="0" indent="-447675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Yes</a:t>
                      </a:r>
                      <a:endParaRPr kumimoji="0" lang="en-US" altLang="x-none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447675" indent="-44767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889000" indent="-439738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293813" indent="-4032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81163" indent="-3857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70100" indent="-3873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273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845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417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989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447675" marR="0" lvl="0" indent="-447675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Long</a:t>
                      </a:r>
                      <a:endParaRPr kumimoji="0" lang="en-US" altLang="x-none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8644">
                <a:tc>
                  <a:txBody>
                    <a:bodyPr/>
                    <a:lstStyle>
                      <a:lvl1pPr marL="447675" indent="-44767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889000" indent="-439738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293813" indent="-4032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81163" indent="-3857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70100" indent="-3873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273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845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417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989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447675" marR="0" lvl="0" indent="-447675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D6</a:t>
                      </a:r>
                      <a:endParaRPr kumimoji="0" lang="en-US" altLang="x-none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cap="flat"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447675" indent="-44767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889000" indent="-439738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293813" indent="-4032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81163" indent="-3857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70100" indent="-3873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273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845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417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989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447675" marR="0" lvl="0" indent="-447675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10 AM</a:t>
                      </a:r>
                      <a:endParaRPr kumimoji="0" lang="en-US" altLang="x-none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447675" indent="-44767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889000" indent="-439738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293813" indent="-4032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81163" indent="-3857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70100" indent="-3873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273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845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417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989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447675" marR="0" lvl="0" indent="-447675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Sunny</a:t>
                      </a:r>
                      <a:endParaRPr kumimoji="0" lang="en-US" altLang="x-none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447675" indent="-44767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889000" indent="-439738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293813" indent="-4032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81163" indent="-3857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70100" indent="-3873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273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845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417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989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447675" marR="0" lvl="0" indent="-447675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No</a:t>
                      </a:r>
                      <a:endParaRPr kumimoji="0" lang="en-US" altLang="x-none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447675" indent="-44767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889000" indent="-439738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293813" indent="-4032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81163" indent="-3857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70100" indent="-3873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273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845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417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989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447675" marR="0" lvl="0" indent="-447675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No</a:t>
                      </a:r>
                      <a:endParaRPr kumimoji="0" lang="en-US" altLang="x-none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447675" indent="-44767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889000" indent="-439738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293813" indent="-4032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81163" indent="-3857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70100" indent="-3873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273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845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417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989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447675" marR="0" lvl="0" indent="-447675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Short</a:t>
                      </a:r>
                      <a:endParaRPr kumimoji="0" lang="en-US" altLang="x-none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8644">
                <a:tc>
                  <a:txBody>
                    <a:bodyPr/>
                    <a:lstStyle>
                      <a:lvl1pPr marL="447675" indent="-44767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889000" indent="-439738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293813" indent="-4032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81163" indent="-3857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70100" indent="-3873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273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845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417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989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447675" marR="0" lvl="0" indent="-447675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D7</a:t>
                      </a:r>
                      <a:endParaRPr kumimoji="0" lang="en-US" altLang="x-none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cap="flat"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447675" indent="-44767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889000" indent="-439738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293813" indent="-4032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81163" indent="-3857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70100" indent="-3873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273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845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417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989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447675" marR="0" lvl="0" indent="-447675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10 AM</a:t>
                      </a:r>
                      <a:endParaRPr kumimoji="0" lang="en-US" altLang="x-none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447675" indent="-44767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889000" indent="-439738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293813" indent="-4032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81163" indent="-3857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70100" indent="-3873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273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845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417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989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447675" marR="0" lvl="0" indent="-447675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Cloudy</a:t>
                      </a:r>
                      <a:endParaRPr kumimoji="0" lang="en-US" altLang="x-none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447675" indent="-44767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889000" indent="-439738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293813" indent="-4032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81163" indent="-3857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70100" indent="-3873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273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845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417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989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447675" marR="0" lvl="0" indent="-447675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No</a:t>
                      </a:r>
                      <a:endParaRPr kumimoji="0" lang="en-US" altLang="x-none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447675" indent="-44767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889000" indent="-439738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293813" indent="-4032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81163" indent="-3857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70100" indent="-3873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273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845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417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989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447675" marR="0" lvl="0" indent="-447675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No</a:t>
                      </a:r>
                      <a:endParaRPr kumimoji="0" lang="en-US" altLang="x-none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447675" indent="-44767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889000" indent="-439738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293813" indent="-4032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81163" indent="-3857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70100" indent="-3873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273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845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417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989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447675" marR="0" lvl="0" indent="-447675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Short</a:t>
                      </a:r>
                      <a:endParaRPr kumimoji="0" lang="en-US" altLang="x-none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8644">
                <a:tc>
                  <a:txBody>
                    <a:bodyPr/>
                    <a:lstStyle>
                      <a:lvl1pPr marL="447675" indent="-44767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889000" indent="-439738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293813" indent="-4032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81163" indent="-3857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70100" indent="-3873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273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845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417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989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447675" marR="0" lvl="0" indent="-447675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D8</a:t>
                      </a:r>
                      <a:endParaRPr kumimoji="0" lang="en-US" altLang="x-none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cap="flat"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447675" indent="-44767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889000" indent="-439738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293813" indent="-4032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81163" indent="-3857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70100" indent="-3873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273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845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417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989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447675" marR="0" lvl="0" indent="-447675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9 AM</a:t>
                      </a:r>
                      <a:endParaRPr kumimoji="0" lang="en-US" altLang="x-none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447675" indent="-44767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889000" indent="-439738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293813" indent="-4032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81163" indent="-3857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70100" indent="-3873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273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845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417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989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447675" marR="0" lvl="0" indent="-447675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Rainy</a:t>
                      </a:r>
                      <a:endParaRPr kumimoji="0" lang="en-US" altLang="x-none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447675" indent="-44767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889000" indent="-439738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293813" indent="-4032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81163" indent="-3857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70100" indent="-3873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273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845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417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989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447675" marR="0" lvl="0" indent="-447675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No</a:t>
                      </a:r>
                      <a:endParaRPr kumimoji="0" lang="en-US" altLang="x-none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447675" indent="-44767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889000" indent="-439738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293813" indent="-4032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81163" indent="-3857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70100" indent="-3873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273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845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417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989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447675" marR="0" lvl="0" indent="-447675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No</a:t>
                      </a:r>
                      <a:endParaRPr kumimoji="0" lang="en-US" altLang="x-none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447675" indent="-44767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889000" indent="-439738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293813" indent="-4032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81163" indent="-3857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70100" indent="-3873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273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845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417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989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447675" marR="0" lvl="0" indent="-447675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Medium</a:t>
                      </a:r>
                      <a:endParaRPr kumimoji="0" lang="en-US" altLang="x-none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8644">
                <a:tc>
                  <a:txBody>
                    <a:bodyPr/>
                    <a:lstStyle>
                      <a:lvl1pPr marL="447675" indent="-44767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889000" indent="-439738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293813" indent="-4032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81163" indent="-3857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70100" indent="-3873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273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845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417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989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447675" marR="0" lvl="0" indent="-447675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D9</a:t>
                      </a:r>
                      <a:endParaRPr kumimoji="0" lang="en-US" altLang="x-none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cap="flat"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447675" indent="-44767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889000" indent="-439738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293813" indent="-4032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81163" indent="-3857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70100" indent="-3873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273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845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417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989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447675" marR="0" lvl="0" indent="-447675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9 AM</a:t>
                      </a:r>
                      <a:endParaRPr kumimoji="0" lang="en-US" altLang="x-none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447675" indent="-44767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889000" indent="-439738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293813" indent="-4032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81163" indent="-3857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70100" indent="-3873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273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845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417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989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447675" marR="0" lvl="0" indent="-447675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Sunny</a:t>
                      </a:r>
                      <a:endParaRPr kumimoji="0" lang="en-US" altLang="x-none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447675" indent="-44767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889000" indent="-439738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293813" indent="-4032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81163" indent="-3857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70100" indent="-3873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273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845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417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989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447675" marR="0" lvl="0" indent="-447675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Yes</a:t>
                      </a:r>
                      <a:endParaRPr kumimoji="0" lang="en-US" altLang="x-none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447675" indent="-44767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889000" indent="-439738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293813" indent="-4032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81163" indent="-3857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70100" indent="-3873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273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845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417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989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447675" marR="0" lvl="0" indent="-447675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No</a:t>
                      </a:r>
                      <a:endParaRPr kumimoji="0" lang="en-US" altLang="x-none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447675" indent="-44767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889000" indent="-439738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293813" indent="-4032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81163" indent="-3857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70100" indent="-3873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273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845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417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989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447675" marR="0" lvl="0" indent="-447675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Long</a:t>
                      </a:r>
                      <a:endParaRPr kumimoji="0" lang="en-US" altLang="x-none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8644">
                <a:tc>
                  <a:txBody>
                    <a:bodyPr/>
                    <a:lstStyle>
                      <a:lvl1pPr marL="447675" indent="-44767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889000" indent="-439738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293813" indent="-4032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81163" indent="-3857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70100" indent="-3873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273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845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417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989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447675" marR="0" lvl="0" indent="-447675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D10</a:t>
                      </a:r>
                      <a:endParaRPr kumimoji="0" lang="en-US" altLang="x-none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cap="flat"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447675" indent="-44767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889000" indent="-439738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293813" indent="-4032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81163" indent="-3857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70100" indent="-3873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273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845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417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989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447675" marR="0" lvl="0" indent="-447675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10 AM</a:t>
                      </a:r>
                      <a:endParaRPr kumimoji="0" lang="en-US" altLang="x-none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447675" indent="-44767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889000" indent="-439738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293813" indent="-4032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81163" indent="-3857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70100" indent="-3873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273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845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417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989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447675" marR="0" lvl="0" indent="-447675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Cloudy</a:t>
                      </a:r>
                      <a:endParaRPr kumimoji="0" lang="en-US" altLang="x-none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447675" indent="-44767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889000" indent="-439738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293813" indent="-4032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81163" indent="-3857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70100" indent="-3873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273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845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417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989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447675" marR="0" lvl="0" indent="-447675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Yes</a:t>
                      </a:r>
                      <a:endParaRPr kumimoji="0" lang="en-US" altLang="x-none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447675" indent="-44767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889000" indent="-439738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293813" indent="-4032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81163" indent="-3857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70100" indent="-3873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273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845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417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989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447675" marR="0" lvl="0" indent="-447675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Yes</a:t>
                      </a:r>
                      <a:endParaRPr kumimoji="0" lang="en-US" altLang="x-none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447675" indent="-44767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889000" indent="-439738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293813" indent="-4032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81163" indent="-3857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70100" indent="-3873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273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845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417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989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447675" marR="0" lvl="0" indent="-447675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Long</a:t>
                      </a:r>
                      <a:endParaRPr kumimoji="0" lang="en-US" altLang="x-none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8644">
                <a:tc>
                  <a:txBody>
                    <a:bodyPr/>
                    <a:lstStyle>
                      <a:lvl1pPr marL="447675" indent="-44767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889000" indent="-439738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293813" indent="-4032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81163" indent="-3857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70100" indent="-3873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273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845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417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989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447675" marR="0" lvl="0" indent="-447675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D11</a:t>
                      </a:r>
                      <a:endParaRPr kumimoji="0" lang="en-US" altLang="x-none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cap="flat"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447675" indent="-44767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889000" indent="-439738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293813" indent="-4032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81163" indent="-3857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70100" indent="-3873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273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845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417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989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447675" marR="0" lvl="0" indent="-447675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10 AM</a:t>
                      </a:r>
                      <a:endParaRPr kumimoji="0" lang="en-US" altLang="x-none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447675" indent="-44767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889000" indent="-439738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293813" indent="-4032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81163" indent="-3857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70100" indent="-3873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273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845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417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989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447675" marR="0" lvl="0" indent="-447675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Rainy</a:t>
                      </a:r>
                      <a:endParaRPr kumimoji="0" lang="en-US" altLang="x-none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447675" indent="-44767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889000" indent="-439738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293813" indent="-4032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81163" indent="-3857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70100" indent="-3873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273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845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417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989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447675" marR="0" lvl="0" indent="-447675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No</a:t>
                      </a:r>
                      <a:endParaRPr kumimoji="0" lang="en-US" altLang="x-none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447675" indent="-44767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889000" indent="-439738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293813" indent="-4032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81163" indent="-3857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70100" indent="-3873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273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845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417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989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447675" marR="0" lvl="0" indent="-447675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No</a:t>
                      </a:r>
                      <a:endParaRPr kumimoji="0" lang="en-US" altLang="x-none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447675" indent="-44767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889000" indent="-439738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293813" indent="-4032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81163" indent="-3857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70100" indent="-3873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273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845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417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989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447675" marR="0" lvl="0" indent="-447675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Short</a:t>
                      </a:r>
                      <a:endParaRPr kumimoji="0" lang="en-US" altLang="x-none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8644">
                <a:tc>
                  <a:txBody>
                    <a:bodyPr/>
                    <a:lstStyle>
                      <a:lvl1pPr marL="447675" indent="-44767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889000" indent="-439738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293813" indent="-4032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81163" indent="-3857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70100" indent="-3873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273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845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417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989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447675" marR="0" lvl="0" indent="-447675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D12</a:t>
                      </a:r>
                      <a:endParaRPr kumimoji="0" lang="en-US" altLang="x-none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cap="flat"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447675" indent="-44767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889000" indent="-439738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293813" indent="-4032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81163" indent="-3857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70100" indent="-3873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273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845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417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989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447675" marR="0" lvl="0" indent="-447675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8 AM</a:t>
                      </a:r>
                      <a:endParaRPr kumimoji="0" lang="en-US" altLang="x-none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447675" indent="-44767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889000" indent="-439738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293813" indent="-4032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81163" indent="-3857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70100" indent="-3873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273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845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417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989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447675" marR="0" lvl="0" indent="-447675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Cloudy</a:t>
                      </a:r>
                      <a:endParaRPr kumimoji="0" lang="en-US" altLang="x-none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447675" indent="-44767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889000" indent="-439738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293813" indent="-4032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81163" indent="-3857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70100" indent="-3873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273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845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417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989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447675" marR="0" lvl="0" indent="-447675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Yes</a:t>
                      </a:r>
                      <a:endParaRPr kumimoji="0" lang="en-US" altLang="x-none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447675" indent="-44767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889000" indent="-439738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293813" indent="-4032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81163" indent="-3857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70100" indent="-3873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273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845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417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989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447675" marR="0" lvl="0" indent="-447675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No</a:t>
                      </a:r>
                      <a:endParaRPr kumimoji="0" lang="en-US" altLang="x-none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447675" indent="-44767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889000" indent="-439738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293813" indent="-4032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81163" indent="-3857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70100" indent="-3873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273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845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417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989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447675" marR="0" lvl="0" indent="-447675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Long</a:t>
                      </a:r>
                      <a:endParaRPr kumimoji="0" lang="en-US" altLang="x-none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8644">
                <a:tc>
                  <a:txBody>
                    <a:bodyPr/>
                    <a:lstStyle>
                      <a:lvl1pPr marL="447675" indent="-44767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889000" indent="-439738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293813" indent="-4032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81163" indent="-3857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70100" indent="-3873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273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845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417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989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447675" marR="0" lvl="0" indent="-447675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D13</a:t>
                      </a:r>
                      <a:endParaRPr kumimoji="0" lang="en-US" altLang="x-none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cap="flat"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447675" indent="-44767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889000" indent="-439738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293813" indent="-4032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81163" indent="-3857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70100" indent="-3873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273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845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417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989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447675" marR="0" lvl="0" indent="-447675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9 AM</a:t>
                      </a:r>
                      <a:endParaRPr kumimoji="0" lang="en-US" altLang="x-none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447675" indent="-44767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889000" indent="-439738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293813" indent="-4032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81163" indent="-3857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70100" indent="-3873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273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845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417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989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447675" marR="0" lvl="0" indent="-447675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Sunny</a:t>
                      </a:r>
                      <a:endParaRPr kumimoji="0" lang="en-US" altLang="x-none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447675" indent="-44767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889000" indent="-439738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293813" indent="-4032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81163" indent="-3857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70100" indent="-3873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273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845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417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989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447675" marR="0" lvl="0" indent="-447675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No</a:t>
                      </a:r>
                      <a:endParaRPr kumimoji="0" lang="en-US" altLang="x-none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447675" indent="-44767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889000" indent="-439738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293813" indent="-4032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81163" indent="-3857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70100" indent="-3873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273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845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417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989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447675" marR="0" lvl="0" indent="-447675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No</a:t>
                      </a:r>
                      <a:endParaRPr kumimoji="0" lang="en-US" altLang="x-none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447675" indent="-44767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889000" indent="-439738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293813" indent="-4032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81163" indent="-3857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70100" indent="-3873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273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845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417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989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447675" marR="0" lvl="0" indent="-447675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Medium</a:t>
                      </a:r>
                      <a:endParaRPr kumimoji="0" lang="en-US" altLang="x-none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8124546" y="2399263"/>
            <a:ext cx="1295400" cy="3810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x-none">
                <a:solidFill>
                  <a:schemeClr val="bg1"/>
                </a:solidFill>
                <a:latin typeface="Times New Roman" charset="0"/>
              </a:rPr>
              <a:t>Leave At</a:t>
            </a:r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6676746" y="3466063"/>
            <a:ext cx="1193800" cy="3048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x-none">
                <a:solidFill>
                  <a:schemeClr val="bg1"/>
                </a:solidFill>
                <a:latin typeface="Times New Roman" charset="0"/>
              </a:rPr>
              <a:t>Stall?</a:t>
            </a:r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9267546" y="3389863"/>
            <a:ext cx="1219200" cy="3048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x-none">
                <a:solidFill>
                  <a:schemeClr val="bg1"/>
                </a:solidFill>
                <a:latin typeface="Times New Roman" charset="0"/>
              </a:rPr>
              <a:t>Accident?</a:t>
            </a:r>
          </a:p>
        </p:txBody>
      </p:sp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6676746" y="3008863"/>
            <a:ext cx="10922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x-none" sz="1400">
                <a:latin typeface="Times New Roman" charset="0"/>
              </a:rPr>
              <a:t>10 AM</a:t>
            </a:r>
          </a:p>
        </p:txBody>
      </p:sp>
      <p:sp>
        <p:nvSpPr>
          <p:cNvPr id="8" name="Text Box 8"/>
          <p:cNvSpPr txBox="1">
            <a:spLocks noChangeArrowheads="1"/>
          </p:cNvSpPr>
          <p:nvPr/>
        </p:nvSpPr>
        <p:spPr bwMode="auto">
          <a:xfrm>
            <a:off x="9648546" y="2932663"/>
            <a:ext cx="947738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x-none" sz="1400">
                <a:latin typeface="Times New Roman" charset="0"/>
              </a:rPr>
              <a:t>9 AM</a:t>
            </a:r>
          </a:p>
        </p:txBody>
      </p:sp>
      <p:cxnSp>
        <p:nvCxnSpPr>
          <p:cNvPr id="9" name="AutoShape 9"/>
          <p:cNvCxnSpPr>
            <a:cxnSpLocks noChangeShapeType="1"/>
          </p:cNvCxnSpPr>
          <p:nvPr/>
        </p:nvCxnSpPr>
        <p:spPr bwMode="auto">
          <a:xfrm flipH="1">
            <a:off x="7273646" y="2780263"/>
            <a:ext cx="1498600" cy="68580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0" name="AutoShape 10"/>
          <p:cNvCxnSpPr>
            <a:cxnSpLocks noChangeShapeType="1"/>
          </p:cNvCxnSpPr>
          <p:nvPr/>
        </p:nvCxnSpPr>
        <p:spPr bwMode="auto">
          <a:xfrm>
            <a:off x="8772246" y="2780263"/>
            <a:ext cx="1104900" cy="60960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1" name="Text Box 11"/>
          <p:cNvSpPr txBox="1">
            <a:spLocks noChangeArrowheads="1"/>
          </p:cNvSpPr>
          <p:nvPr/>
        </p:nvSpPr>
        <p:spPr bwMode="auto">
          <a:xfrm>
            <a:off x="8548410" y="3085063"/>
            <a:ext cx="947737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x-none" sz="1400">
                <a:latin typeface="Times New Roman" charset="0"/>
              </a:rPr>
              <a:t>8 AM</a:t>
            </a:r>
          </a:p>
        </p:txBody>
      </p:sp>
      <p:sp>
        <p:nvSpPr>
          <p:cNvPr id="12" name="Text Box 12"/>
          <p:cNvSpPr txBox="1">
            <a:spLocks noChangeArrowheads="1"/>
          </p:cNvSpPr>
          <p:nvPr/>
        </p:nvSpPr>
        <p:spPr bwMode="auto">
          <a:xfrm>
            <a:off x="7133946" y="4151863"/>
            <a:ext cx="947738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x-none" sz="1400">
                <a:latin typeface="Times New Roman" charset="0"/>
              </a:rPr>
              <a:t>Long</a:t>
            </a:r>
          </a:p>
        </p:txBody>
      </p:sp>
      <p:sp>
        <p:nvSpPr>
          <p:cNvPr id="13" name="Text Box 13"/>
          <p:cNvSpPr txBox="1">
            <a:spLocks noChangeArrowheads="1"/>
          </p:cNvSpPr>
          <p:nvPr/>
        </p:nvSpPr>
        <p:spPr bwMode="auto">
          <a:xfrm>
            <a:off x="8276946" y="3618463"/>
            <a:ext cx="947738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x-none" sz="1400">
                <a:latin typeface="Times New Roman" charset="0"/>
              </a:rPr>
              <a:t>Long</a:t>
            </a:r>
          </a:p>
        </p:txBody>
      </p:sp>
      <p:sp>
        <p:nvSpPr>
          <p:cNvPr id="14" name="Text Box 14"/>
          <p:cNvSpPr txBox="1">
            <a:spLocks noChangeArrowheads="1"/>
          </p:cNvSpPr>
          <p:nvPr/>
        </p:nvSpPr>
        <p:spPr bwMode="auto">
          <a:xfrm>
            <a:off x="6371947" y="4151863"/>
            <a:ext cx="94932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x-none" sz="1400">
                <a:latin typeface="Times New Roman" charset="0"/>
              </a:rPr>
              <a:t>Short</a:t>
            </a:r>
          </a:p>
        </p:txBody>
      </p:sp>
      <p:sp>
        <p:nvSpPr>
          <p:cNvPr id="15" name="Text Box 15"/>
          <p:cNvSpPr txBox="1">
            <a:spLocks noChangeArrowheads="1"/>
          </p:cNvSpPr>
          <p:nvPr/>
        </p:nvSpPr>
        <p:spPr bwMode="auto">
          <a:xfrm>
            <a:off x="8962747" y="4151863"/>
            <a:ext cx="1414463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x-none" sz="1400">
                <a:latin typeface="Times New Roman" charset="0"/>
              </a:rPr>
              <a:t>Medium</a:t>
            </a:r>
          </a:p>
        </p:txBody>
      </p:sp>
      <p:cxnSp>
        <p:nvCxnSpPr>
          <p:cNvPr id="16" name="AutoShape 16"/>
          <p:cNvCxnSpPr>
            <a:cxnSpLocks noChangeShapeType="1"/>
          </p:cNvCxnSpPr>
          <p:nvPr/>
        </p:nvCxnSpPr>
        <p:spPr bwMode="auto">
          <a:xfrm>
            <a:off x="7273647" y="3770863"/>
            <a:ext cx="334963" cy="38100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7" name="Text Box 17"/>
          <p:cNvSpPr txBox="1">
            <a:spLocks noChangeArrowheads="1"/>
          </p:cNvSpPr>
          <p:nvPr/>
        </p:nvSpPr>
        <p:spPr bwMode="auto">
          <a:xfrm>
            <a:off x="6093574" y="3851543"/>
            <a:ext cx="947738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x-none" sz="1400">
                <a:latin typeface="Times New Roman" charset="0"/>
              </a:rPr>
              <a:t>No</a:t>
            </a:r>
          </a:p>
        </p:txBody>
      </p:sp>
      <p:sp>
        <p:nvSpPr>
          <p:cNvPr id="18" name="Text Box 18"/>
          <p:cNvSpPr txBox="1">
            <a:spLocks noChangeArrowheads="1"/>
          </p:cNvSpPr>
          <p:nvPr/>
        </p:nvSpPr>
        <p:spPr bwMode="auto">
          <a:xfrm>
            <a:off x="7438746" y="3847063"/>
            <a:ext cx="947738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x-none" sz="1400">
                <a:latin typeface="Times New Roman" charset="0"/>
              </a:rPr>
              <a:t>Yes</a:t>
            </a:r>
          </a:p>
        </p:txBody>
      </p:sp>
      <p:cxnSp>
        <p:nvCxnSpPr>
          <p:cNvPr id="19" name="AutoShape 19"/>
          <p:cNvCxnSpPr>
            <a:cxnSpLocks noChangeShapeType="1"/>
          </p:cNvCxnSpPr>
          <p:nvPr/>
        </p:nvCxnSpPr>
        <p:spPr bwMode="auto">
          <a:xfrm flipH="1">
            <a:off x="8751610" y="2780263"/>
            <a:ext cx="20637" cy="83820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0" name="AutoShape 20"/>
          <p:cNvCxnSpPr>
            <a:cxnSpLocks noChangeShapeType="1"/>
          </p:cNvCxnSpPr>
          <p:nvPr/>
        </p:nvCxnSpPr>
        <p:spPr bwMode="auto">
          <a:xfrm flipH="1">
            <a:off x="9670772" y="3694663"/>
            <a:ext cx="206375" cy="45720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1" name="AutoShape 21"/>
          <p:cNvCxnSpPr>
            <a:cxnSpLocks noChangeShapeType="1"/>
          </p:cNvCxnSpPr>
          <p:nvPr/>
        </p:nvCxnSpPr>
        <p:spPr bwMode="auto">
          <a:xfrm>
            <a:off x="9877147" y="3694663"/>
            <a:ext cx="474663" cy="45720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2" name="Text Box 22"/>
          <p:cNvSpPr txBox="1">
            <a:spLocks noChangeArrowheads="1"/>
          </p:cNvSpPr>
          <p:nvPr/>
        </p:nvSpPr>
        <p:spPr bwMode="auto">
          <a:xfrm>
            <a:off x="9038946" y="3847063"/>
            <a:ext cx="947738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x-none" sz="1400">
                <a:latin typeface="Times New Roman" charset="0"/>
              </a:rPr>
              <a:t>No</a:t>
            </a:r>
          </a:p>
        </p:txBody>
      </p:sp>
      <p:cxnSp>
        <p:nvCxnSpPr>
          <p:cNvPr id="23" name="AutoShape 24"/>
          <p:cNvCxnSpPr>
            <a:cxnSpLocks noChangeShapeType="1"/>
          </p:cNvCxnSpPr>
          <p:nvPr/>
        </p:nvCxnSpPr>
        <p:spPr bwMode="auto">
          <a:xfrm flipH="1">
            <a:off x="6846610" y="3770863"/>
            <a:ext cx="427037" cy="3810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4" name="Text Box 25"/>
          <p:cNvSpPr txBox="1">
            <a:spLocks noChangeArrowheads="1"/>
          </p:cNvSpPr>
          <p:nvPr/>
        </p:nvSpPr>
        <p:spPr bwMode="auto">
          <a:xfrm>
            <a:off x="9953346" y="3847063"/>
            <a:ext cx="947738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x-none" sz="1400">
                <a:latin typeface="Times New Roman" charset="0"/>
              </a:rPr>
              <a:t>Yes</a:t>
            </a:r>
          </a:p>
        </p:txBody>
      </p:sp>
      <p:sp>
        <p:nvSpPr>
          <p:cNvPr id="25" name="Text Box 26"/>
          <p:cNvSpPr txBox="1">
            <a:spLocks noChangeArrowheads="1"/>
          </p:cNvSpPr>
          <p:nvPr/>
        </p:nvSpPr>
        <p:spPr bwMode="auto">
          <a:xfrm>
            <a:off x="9877146" y="4151863"/>
            <a:ext cx="947738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x-none" sz="1400">
                <a:latin typeface="Times New Roman" charset="0"/>
              </a:rPr>
              <a:t>Long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714900" y="5811121"/>
            <a:ext cx="3934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Example from Jeff Story, source Internet</a:t>
            </a:r>
          </a:p>
        </p:txBody>
      </p:sp>
    </p:spTree>
    <p:extLst>
      <p:ext uri="{BB962C8B-B14F-4D97-AF65-F5344CB8AC3E}">
        <p14:creationId xmlns:p14="http://schemas.microsoft.com/office/powerpoint/2010/main" val="1480580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>
          <a:xfrm>
            <a:off x="2571613" y="-55297"/>
            <a:ext cx="7046725" cy="656197"/>
          </a:xfrm>
        </p:spPr>
        <p:txBody>
          <a:bodyPr/>
          <a:lstStyle/>
          <a:p>
            <a:r>
              <a:rPr lang="en-US" altLang="x-none" smtClean="0"/>
              <a:t>How Are Trees Created?</a:t>
            </a:r>
            <a:endParaRPr lang="en-US" altLang="x-none"/>
          </a:p>
        </p:txBody>
      </p:sp>
      <p:sp>
        <p:nvSpPr>
          <p:cNvPr id="2" name="TextBox 1"/>
          <p:cNvSpPr txBox="1"/>
          <p:nvPr/>
        </p:nvSpPr>
        <p:spPr>
          <a:xfrm>
            <a:off x="1714900" y="5811121"/>
            <a:ext cx="3934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Example from Jeff Story, source Internet</a:t>
            </a:r>
          </a:p>
        </p:txBody>
      </p:sp>
      <p:sp>
        <p:nvSpPr>
          <p:cNvPr id="27" name="Rectangle 3"/>
          <p:cNvSpPr txBox="1">
            <a:spLocks noChangeArrowheads="1"/>
          </p:cNvSpPr>
          <p:nvPr/>
        </p:nvSpPr>
        <p:spPr>
          <a:xfrm>
            <a:off x="7096566" y="2208645"/>
            <a:ext cx="3146526" cy="339996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buFont typeface="Wingdings" charset="2"/>
              <a:buNone/>
            </a:pPr>
            <a:r>
              <a:rPr lang="en-US" altLang="x-none" sz="1600" dirty="0"/>
              <a:t>if hour == 8am</a:t>
            </a:r>
          </a:p>
          <a:p>
            <a:pPr>
              <a:lnSpc>
                <a:spcPct val="90000"/>
              </a:lnSpc>
              <a:buFont typeface="Wingdings" charset="2"/>
              <a:buNone/>
            </a:pPr>
            <a:r>
              <a:rPr lang="en-US" altLang="x-none" sz="1600" dirty="0"/>
              <a:t>	commute time = long</a:t>
            </a:r>
          </a:p>
          <a:p>
            <a:pPr>
              <a:lnSpc>
                <a:spcPct val="90000"/>
              </a:lnSpc>
              <a:buFont typeface="Wingdings" charset="2"/>
              <a:buNone/>
            </a:pPr>
            <a:r>
              <a:rPr lang="en-US" altLang="x-none" sz="1600" dirty="0"/>
              <a:t>else if hour == 9am</a:t>
            </a:r>
          </a:p>
          <a:p>
            <a:pPr>
              <a:lnSpc>
                <a:spcPct val="90000"/>
              </a:lnSpc>
              <a:buFont typeface="Wingdings" charset="2"/>
              <a:buNone/>
            </a:pPr>
            <a:r>
              <a:rPr lang="en-US" altLang="x-none" sz="1600" dirty="0"/>
              <a:t>	if accident == yes</a:t>
            </a:r>
          </a:p>
          <a:p>
            <a:pPr>
              <a:lnSpc>
                <a:spcPct val="90000"/>
              </a:lnSpc>
              <a:buFont typeface="Wingdings" charset="2"/>
              <a:buNone/>
            </a:pPr>
            <a:r>
              <a:rPr lang="en-US" altLang="x-none" sz="1600" dirty="0"/>
              <a:t>		commute time = long</a:t>
            </a:r>
          </a:p>
          <a:p>
            <a:pPr>
              <a:lnSpc>
                <a:spcPct val="90000"/>
              </a:lnSpc>
              <a:buFont typeface="Wingdings" charset="2"/>
              <a:buNone/>
            </a:pPr>
            <a:r>
              <a:rPr lang="en-US" altLang="x-none" sz="1600" dirty="0"/>
              <a:t>	else</a:t>
            </a:r>
          </a:p>
          <a:p>
            <a:pPr>
              <a:lnSpc>
                <a:spcPct val="90000"/>
              </a:lnSpc>
              <a:buFont typeface="Wingdings" charset="2"/>
              <a:buNone/>
            </a:pPr>
            <a:r>
              <a:rPr lang="en-US" altLang="x-none" sz="1600" dirty="0"/>
              <a:t>		commute time = medium</a:t>
            </a:r>
          </a:p>
          <a:p>
            <a:pPr>
              <a:lnSpc>
                <a:spcPct val="90000"/>
              </a:lnSpc>
              <a:buFont typeface="Wingdings" charset="2"/>
              <a:buNone/>
            </a:pPr>
            <a:r>
              <a:rPr lang="en-US" altLang="x-none" sz="1600" dirty="0"/>
              <a:t>else if hour == 10am</a:t>
            </a:r>
          </a:p>
          <a:p>
            <a:pPr>
              <a:lnSpc>
                <a:spcPct val="90000"/>
              </a:lnSpc>
              <a:buFont typeface="Wingdings" charset="2"/>
              <a:buNone/>
            </a:pPr>
            <a:r>
              <a:rPr lang="en-US" altLang="x-none" sz="1600" dirty="0"/>
              <a:t>	if stall == yes</a:t>
            </a:r>
          </a:p>
          <a:p>
            <a:pPr>
              <a:lnSpc>
                <a:spcPct val="90000"/>
              </a:lnSpc>
              <a:buFont typeface="Wingdings" charset="2"/>
              <a:buNone/>
            </a:pPr>
            <a:r>
              <a:rPr lang="en-US" altLang="x-none" sz="1600" dirty="0"/>
              <a:t>		commute time = long</a:t>
            </a:r>
          </a:p>
          <a:p>
            <a:pPr>
              <a:lnSpc>
                <a:spcPct val="90000"/>
              </a:lnSpc>
              <a:buFont typeface="Wingdings" charset="2"/>
              <a:buNone/>
            </a:pPr>
            <a:r>
              <a:rPr lang="en-US" altLang="x-none" sz="1600" dirty="0"/>
              <a:t>	else</a:t>
            </a:r>
          </a:p>
          <a:p>
            <a:pPr>
              <a:lnSpc>
                <a:spcPct val="90000"/>
              </a:lnSpc>
              <a:buFont typeface="Wingdings" charset="2"/>
              <a:buNone/>
            </a:pPr>
            <a:r>
              <a:rPr lang="en-US" altLang="x-none" sz="1600" dirty="0"/>
              <a:t>		commute time = short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358967" y="822857"/>
            <a:ext cx="30901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Prediction can be coded</a:t>
            </a:r>
          </a:p>
          <a:p>
            <a:endParaRPr lang="en-US" dirty="0"/>
          </a:p>
          <a:p>
            <a:r>
              <a:rPr lang="en-US" dirty="0"/>
              <a:t>All features might even be</a:t>
            </a:r>
          </a:p>
          <a:p>
            <a:r>
              <a:rPr lang="en-US" dirty="0"/>
              <a:t>not be used (Occam’s Razor)</a:t>
            </a: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" t="22222" r="50557" b="16901"/>
          <a:stretch/>
        </p:blipFill>
        <p:spPr>
          <a:xfrm>
            <a:off x="2047830" y="807143"/>
            <a:ext cx="2984344" cy="2803002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212" t="32201" r="1143" b="30377"/>
          <a:stretch/>
        </p:blipFill>
        <p:spPr>
          <a:xfrm>
            <a:off x="2292263" y="4125693"/>
            <a:ext cx="2495479" cy="1685428"/>
          </a:xfrm>
          <a:prstGeom prst="rect">
            <a:avLst/>
          </a:prstGeom>
        </p:spPr>
      </p:pic>
      <p:cxnSp>
        <p:nvCxnSpPr>
          <p:cNvPr id="31" name="Straight Arrow Connector 30"/>
          <p:cNvCxnSpPr/>
          <p:nvPr/>
        </p:nvCxnSpPr>
        <p:spPr>
          <a:xfrm>
            <a:off x="5182183" y="4318678"/>
            <a:ext cx="129091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H="1">
            <a:off x="2902127" y="3756362"/>
            <a:ext cx="1" cy="56231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1495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>
          <a:xfrm>
            <a:off x="5182184" y="140471"/>
            <a:ext cx="5351137" cy="656197"/>
          </a:xfrm>
        </p:spPr>
        <p:txBody>
          <a:bodyPr/>
          <a:lstStyle/>
          <a:p>
            <a:r>
              <a:rPr lang="en-US" altLang="x-none" smtClean="0"/>
              <a:t>How Are Trees Created?</a:t>
            </a:r>
            <a:endParaRPr lang="en-US" altLang="x-none"/>
          </a:p>
        </p:txBody>
      </p:sp>
      <p:sp>
        <p:nvSpPr>
          <p:cNvPr id="2" name="TextBox 1"/>
          <p:cNvSpPr txBox="1"/>
          <p:nvPr/>
        </p:nvSpPr>
        <p:spPr>
          <a:xfrm>
            <a:off x="1714900" y="5811121"/>
            <a:ext cx="3934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Example from Jeff Story, source Internet</a:t>
            </a: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" t="22222" r="50557" b="16901"/>
          <a:stretch/>
        </p:blipFill>
        <p:spPr>
          <a:xfrm>
            <a:off x="2097324" y="362961"/>
            <a:ext cx="2560029" cy="240447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212" t="32201" r="1143" b="30377"/>
          <a:stretch/>
        </p:blipFill>
        <p:spPr>
          <a:xfrm>
            <a:off x="6866500" y="3993471"/>
            <a:ext cx="3109164" cy="2099906"/>
          </a:xfrm>
          <a:prstGeom prst="rect">
            <a:avLst/>
          </a:prstGeom>
        </p:spPr>
      </p:pic>
      <p:cxnSp>
        <p:nvCxnSpPr>
          <p:cNvPr id="31" name="Straight Arrow Connector 30"/>
          <p:cNvCxnSpPr/>
          <p:nvPr/>
        </p:nvCxnSpPr>
        <p:spPr>
          <a:xfrm>
            <a:off x="5540774" y="4938532"/>
            <a:ext cx="609017" cy="99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H="1">
            <a:off x="3377337" y="3108177"/>
            <a:ext cx="1" cy="56231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Group 4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75680822"/>
              </p:ext>
            </p:extLst>
          </p:nvPr>
        </p:nvGraphicFramePr>
        <p:xfrm>
          <a:off x="1714899" y="3840358"/>
          <a:ext cx="4332826" cy="1730505"/>
        </p:xfrm>
        <a:graphic>
          <a:graphicData uri="http://schemas.openxmlformats.org/drawingml/2006/table">
            <a:tbl>
              <a:tblPr/>
              <a:tblGrid>
                <a:gridCol w="1002342"/>
                <a:gridCol w="1692510"/>
                <a:gridCol w="1637974"/>
              </a:tblGrid>
              <a:tr h="403786">
                <a:tc>
                  <a:txBody>
                    <a:bodyPr/>
                    <a:lstStyle>
                      <a:lvl1pPr marL="447675" indent="-44767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889000" indent="-439738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293813" indent="-4032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81163" indent="-3857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70100" indent="-3873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273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845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417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989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447675" marR="0" lvl="0" indent="-447675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Attribute</a:t>
                      </a:r>
                      <a:endParaRPr kumimoji="0" lang="en-US" altLang="x-none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447675" indent="-44767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889000" indent="-439738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293813" indent="-4032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81163" indent="-3857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70100" indent="-3873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273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845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417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989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447675" marR="0" lvl="0" indent="-447675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Expected Entropy</a:t>
                      </a:r>
                      <a:endParaRPr kumimoji="0" lang="en-US" altLang="x-none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447675" indent="-44767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889000" indent="-439738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293813" indent="-4032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81163" indent="-3857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70100" indent="-3873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273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845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417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989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447675" marR="0" lvl="0" indent="-447675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Information Gain</a:t>
                      </a:r>
                      <a:endParaRPr kumimoji="0" lang="en-US" altLang="x-none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20137">
                <a:tc>
                  <a:txBody>
                    <a:bodyPr/>
                    <a:lstStyle>
                      <a:lvl1pPr marL="447675" indent="-44767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889000" indent="-439738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293813" indent="-4032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81163" indent="-3857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70100" indent="-3873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273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845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417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989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447675" marR="0" lvl="0" indent="-447675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Hour</a:t>
                      </a:r>
                      <a:endParaRPr kumimoji="0" lang="en-US" altLang="x-none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447675" indent="-44767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889000" indent="-439738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293813" indent="-4032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81163" indent="-3857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70100" indent="-3873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273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845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417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989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447675" marR="0" lvl="0" indent="-447675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0.6511</a:t>
                      </a:r>
                      <a:endParaRPr kumimoji="0" lang="en-US" altLang="x-none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447675" indent="-44767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889000" indent="-439738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293813" indent="-4032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81163" indent="-3857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70100" indent="-3873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273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845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417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989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447675" marR="0" lvl="0" indent="-447675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0.768449</a:t>
                      </a:r>
                      <a:endParaRPr kumimoji="0" lang="en-US" altLang="x-none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6308">
                <a:tc>
                  <a:txBody>
                    <a:bodyPr/>
                    <a:lstStyle>
                      <a:lvl1pPr marL="447675" indent="-44767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889000" indent="-439738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293813" indent="-4032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81163" indent="-3857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70100" indent="-3873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273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845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417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989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447675" marR="0" lvl="0" indent="-447675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Weather</a:t>
                      </a:r>
                      <a:endParaRPr kumimoji="0" lang="en-US" altLang="x-none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447675" indent="-44767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889000" indent="-439738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293813" indent="-4032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81163" indent="-3857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70100" indent="-3873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273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845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417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989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447675" marR="0" lvl="0" indent="-447675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1.28884</a:t>
                      </a:r>
                      <a:endParaRPr kumimoji="0" lang="en-US" altLang="x-none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447675" indent="-44767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889000" indent="-439738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293813" indent="-4032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81163" indent="-3857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70100" indent="-3873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273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845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417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989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447675" marR="0" lvl="0" indent="-447675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0.130719</a:t>
                      </a:r>
                      <a:endParaRPr kumimoji="0" lang="en-US" altLang="x-none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20137">
                <a:tc>
                  <a:txBody>
                    <a:bodyPr/>
                    <a:lstStyle>
                      <a:lvl1pPr marL="447675" indent="-44767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889000" indent="-439738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293813" indent="-4032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81163" indent="-3857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70100" indent="-3873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273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845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417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989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447675" marR="0" lvl="0" indent="-447675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Accident</a:t>
                      </a:r>
                      <a:endParaRPr kumimoji="0" lang="en-US" altLang="x-none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447675" indent="-44767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889000" indent="-439738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293813" indent="-4032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81163" indent="-3857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70100" indent="-3873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273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845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417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989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447675" marR="0" lvl="0" indent="-447675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0.92307</a:t>
                      </a:r>
                      <a:endParaRPr kumimoji="0" lang="en-US" altLang="x-none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447675" indent="-44767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889000" indent="-439738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293813" indent="-4032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81163" indent="-3857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70100" indent="-3873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273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845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417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989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447675" marR="0" lvl="0" indent="-447675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0.496479</a:t>
                      </a:r>
                      <a:endParaRPr kumimoji="0" lang="en-US" altLang="x-none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20137">
                <a:tc>
                  <a:txBody>
                    <a:bodyPr/>
                    <a:lstStyle>
                      <a:lvl1pPr marL="447675" indent="-44767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889000" indent="-439738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293813" indent="-4032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81163" indent="-3857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70100" indent="-3873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273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845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417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989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447675" marR="0" lvl="0" indent="-447675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Stall</a:t>
                      </a:r>
                      <a:endParaRPr kumimoji="0" lang="en-US" altLang="x-none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447675" indent="-44767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889000" indent="-439738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293813" indent="-4032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81163" indent="-3857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70100" indent="-3873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273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845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417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989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447675" marR="0" lvl="0" indent="-447675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1.17071</a:t>
                      </a:r>
                      <a:endParaRPr kumimoji="0" lang="en-US" altLang="x-none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447675" indent="-44767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889000" indent="-439738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293813" indent="-4032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81163" indent="-3857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70100" indent="-3873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273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845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417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989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447675" marR="0" lvl="0" indent="-447675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0.248842</a:t>
                      </a:r>
                      <a:endParaRPr kumimoji="0" lang="en-US" altLang="x-none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5953149" y="1123094"/>
            <a:ext cx="344244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But how do we choose the order of decisions in the tree?</a:t>
            </a:r>
          </a:p>
          <a:p>
            <a:endParaRPr lang="en-US" dirty="0"/>
          </a:p>
          <a:p>
            <a:r>
              <a:rPr lang="en-US" dirty="0"/>
              <a:t>Most Famous: ID3 Algorithm:</a:t>
            </a:r>
          </a:p>
          <a:p>
            <a:endParaRPr lang="en-US" dirty="0"/>
          </a:p>
          <a:p>
            <a:r>
              <a:rPr lang="en-US" altLang="x-none" dirty="0">
                <a:solidFill>
                  <a:schemeClr val="accent6"/>
                </a:solidFill>
              </a:rPr>
              <a:t>ID3 splits on attributes with the lowest entropy (highest information gained)</a:t>
            </a:r>
          </a:p>
        </p:txBody>
      </p:sp>
    </p:spTree>
    <p:extLst>
      <p:ext uri="{BB962C8B-B14F-4D97-AF65-F5344CB8AC3E}">
        <p14:creationId xmlns:p14="http://schemas.microsoft.com/office/powerpoint/2010/main" val="411106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Entropy?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0329" y="7139454"/>
            <a:ext cx="3302000" cy="812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621929" y="1448695"/>
            <a:ext cx="31815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Measure of a distribution P(X)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7091082"/>
            <a:ext cx="5985386" cy="9095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8472" y="-1464421"/>
            <a:ext cx="4246901" cy="125991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6460" y="1076887"/>
            <a:ext cx="3688913" cy="184445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1185" y="3670652"/>
            <a:ext cx="1981200" cy="21209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209774" y="3451170"/>
            <a:ext cx="7537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x = </a:t>
            </a:r>
          </a:p>
        </p:txBody>
      </p:sp>
      <p:sp>
        <p:nvSpPr>
          <p:cNvPr id="13" name="Left Brace 12"/>
          <p:cNvSpPr/>
          <p:nvPr/>
        </p:nvSpPr>
        <p:spPr>
          <a:xfrm>
            <a:off x="2894863" y="3457174"/>
            <a:ext cx="374312" cy="611587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3340717" y="3136722"/>
            <a:ext cx="14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 with </a:t>
            </a:r>
            <a:r>
              <a:rPr lang="en-US" dirty="0" err="1"/>
              <a:t>prob</a:t>
            </a:r>
            <a:r>
              <a:rPr lang="en-US" dirty="0"/>
              <a:t> 1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269176" y="3890098"/>
            <a:ext cx="14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 with </a:t>
            </a:r>
            <a:r>
              <a:rPr lang="en-US" dirty="0" err="1"/>
              <a:t>prob</a:t>
            </a:r>
            <a:r>
              <a:rPr lang="en-US" dirty="0"/>
              <a:t> 0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4897634" y="3743556"/>
            <a:ext cx="296001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5319172" y="3374224"/>
            <a:ext cx="2190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Outcome / Reception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004416" y="3520766"/>
            <a:ext cx="2209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Suppose outcome = 1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254600" y="5109633"/>
            <a:ext cx="7537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x = </a:t>
            </a:r>
          </a:p>
        </p:txBody>
      </p:sp>
      <p:sp>
        <p:nvSpPr>
          <p:cNvPr id="22" name="Left Brace 21"/>
          <p:cNvSpPr/>
          <p:nvPr/>
        </p:nvSpPr>
        <p:spPr>
          <a:xfrm>
            <a:off x="2939689" y="5115637"/>
            <a:ext cx="374312" cy="611587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3385542" y="4795185"/>
            <a:ext cx="1610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 with </a:t>
            </a:r>
            <a:r>
              <a:rPr lang="en-US" dirty="0" err="1"/>
              <a:t>prob</a:t>
            </a:r>
            <a:r>
              <a:rPr lang="en-US" dirty="0"/>
              <a:t> 0.5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314001" y="5548561"/>
            <a:ext cx="1610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 with </a:t>
            </a:r>
            <a:r>
              <a:rPr lang="en-US" dirty="0" err="1"/>
              <a:t>prob</a:t>
            </a:r>
            <a:r>
              <a:rPr lang="en-US" dirty="0"/>
              <a:t> 0.5</a:t>
            </a:r>
          </a:p>
        </p:txBody>
      </p:sp>
      <p:cxnSp>
        <p:nvCxnSpPr>
          <p:cNvPr id="25" name="Straight Arrow Connector 24"/>
          <p:cNvCxnSpPr/>
          <p:nvPr/>
        </p:nvCxnSpPr>
        <p:spPr>
          <a:xfrm>
            <a:off x="4942460" y="5402019"/>
            <a:ext cx="296001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5363998" y="5032687"/>
            <a:ext cx="2190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Outcome / Reception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8049242" y="5179229"/>
            <a:ext cx="2209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Suppose outcome = 1</a:t>
            </a:r>
          </a:p>
        </p:txBody>
      </p:sp>
    </p:spTree>
    <p:extLst>
      <p:ext uri="{BB962C8B-B14F-4D97-AF65-F5344CB8AC3E}">
        <p14:creationId xmlns:p14="http://schemas.microsoft.com/office/powerpoint/2010/main" val="697675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Entropy?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0477" y="1470212"/>
            <a:ext cx="7411047" cy="347195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982581" y="5755340"/>
            <a:ext cx="1637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Source Internet</a:t>
            </a:r>
          </a:p>
        </p:txBody>
      </p:sp>
    </p:spTree>
    <p:extLst>
      <p:ext uri="{BB962C8B-B14F-4D97-AF65-F5344CB8AC3E}">
        <p14:creationId xmlns:p14="http://schemas.microsoft.com/office/powerpoint/2010/main" val="1850352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pic>
        <p:nvPicPr>
          <p:cNvPr id="4" name="Picture 3" descr="Supervised-Learning-Algorithm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4918" y="1390691"/>
            <a:ext cx="2560042" cy="2916222"/>
          </a:xfrm>
          <a:prstGeom prst="rect">
            <a:avLst/>
          </a:prstGeom>
        </p:spPr>
      </p:pic>
      <p:pic>
        <p:nvPicPr>
          <p:cNvPr id="5" name="Picture 4" descr="Unsupervised-Learning-Algorithm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9714" y="1446085"/>
            <a:ext cx="2486635" cy="2805434"/>
          </a:xfrm>
          <a:prstGeom prst="rect">
            <a:avLst/>
          </a:prstGeom>
        </p:spPr>
      </p:pic>
      <p:pic>
        <p:nvPicPr>
          <p:cNvPr id="6" name="Picture 5" descr="Semi-supervised-Learning-Algorithm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3586" y="1286692"/>
            <a:ext cx="2527214" cy="2964827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1734644" y="1197048"/>
            <a:ext cx="2692309" cy="2514344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353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4350" y="177779"/>
            <a:ext cx="7899622" cy="539826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982581" y="5755340"/>
            <a:ext cx="1637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Source Internet</a:t>
            </a:r>
          </a:p>
        </p:txBody>
      </p:sp>
    </p:spTree>
    <p:extLst>
      <p:ext uri="{BB962C8B-B14F-4D97-AF65-F5344CB8AC3E}">
        <p14:creationId xmlns:p14="http://schemas.microsoft.com/office/powerpoint/2010/main" val="1348923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3080" y="170331"/>
            <a:ext cx="8256894" cy="5925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511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81200" y="4073339"/>
            <a:ext cx="8229600" cy="2116753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Distribution: P(golf) =  9 yes, 5 no	14 observations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We calculate entropy of distribution: playing golf </a:t>
            </a:r>
          </a:p>
          <a:p>
            <a:endParaRPr lang="en-US" dirty="0" smtClean="0"/>
          </a:p>
          <a:p>
            <a:r>
              <a:rPr lang="en-US" dirty="0" smtClean="0"/>
              <a:t>Need to calculate entropy of each next possible decision (Outlook, Temp, Humidity, and Windy) </a:t>
            </a:r>
          </a:p>
          <a:p>
            <a:endParaRPr lang="en-US" dirty="0" smtClean="0"/>
          </a:p>
          <a:p>
            <a:r>
              <a:rPr lang="en-US" dirty="0" smtClean="0"/>
              <a:t>Information gained is E(Golf) </a:t>
            </a:r>
            <a:r>
              <a:rPr lang="mr-IN" dirty="0" smtClean="0"/>
              <a:t>–</a:t>
            </a:r>
            <a:r>
              <a:rPr lang="en-US" dirty="0" smtClean="0"/>
              <a:t> E(Subset, Golf), </a:t>
            </a:r>
          </a:p>
          <a:p>
            <a:endParaRPr lang="en-US" dirty="0"/>
          </a:p>
          <a:p>
            <a:r>
              <a:rPr lang="en-US" dirty="0" smtClean="0"/>
              <a:t>We choose the next branch to be the decision with the highest information gained for the next branch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530698"/>
            <a:ext cx="7978588" cy="291619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348753" y="3446896"/>
            <a:ext cx="3049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Start with table of experiences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981200" y="35293"/>
            <a:ext cx="8229600" cy="668408"/>
          </a:xfrm>
        </p:spPr>
        <p:txBody>
          <a:bodyPr/>
          <a:lstStyle/>
          <a:p>
            <a:r>
              <a:rPr lang="en-US" dirty="0" smtClean="0"/>
              <a:t>Golf Example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7279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738873" y="4424558"/>
            <a:ext cx="4823012" cy="1649506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Distribution: P(golf) =  9 yes, 5 no	14 observations</a:t>
            </a:r>
          </a:p>
          <a:p>
            <a:r>
              <a:rPr lang="en-US" dirty="0" smtClean="0"/>
              <a:t>We calculate entropy of distribution: playing golf </a:t>
            </a:r>
          </a:p>
          <a:p>
            <a:r>
              <a:rPr lang="en-US" dirty="0" smtClean="0"/>
              <a:t>Need to calculate entropy of each next possible decision (Outlook, Temp, Humidity, and Windy) </a:t>
            </a:r>
          </a:p>
          <a:p>
            <a:r>
              <a:rPr lang="en-US" dirty="0" smtClean="0"/>
              <a:t>Information gained is E(Golf) </a:t>
            </a:r>
            <a:r>
              <a:rPr lang="mr-IN" dirty="0" smtClean="0"/>
              <a:t>–</a:t>
            </a:r>
            <a:r>
              <a:rPr lang="en-US" dirty="0" smtClean="0"/>
              <a:t> E(Subset, Golf), </a:t>
            </a:r>
            <a:endParaRPr lang="en-US" dirty="0"/>
          </a:p>
          <a:p>
            <a:r>
              <a:rPr lang="en-US" dirty="0" smtClean="0"/>
              <a:t>We choose the next branch to be the decision with the highest information gained for the next branch</a:t>
            </a:r>
          </a:p>
        </p:txBody>
      </p:sp>
      <p:sp>
        <p:nvSpPr>
          <p:cNvPr id="2" name="Oval 1"/>
          <p:cNvSpPr>
            <a:spLocks noChangeAspect="1"/>
          </p:cNvSpPr>
          <p:nvPr/>
        </p:nvSpPr>
        <p:spPr>
          <a:xfrm>
            <a:off x="2438400" y="1508297"/>
            <a:ext cx="457200" cy="4572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>
            <a:spLocks noChangeAspect="1"/>
          </p:cNvSpPr>
          <p:nvPr/>
        </p:nvSpPr>
        <p:spPr>
          <a:xfrm>
            <a:off x="1981200" y="2180650"/>
            <a:ext cx="457200" cy="457200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Y</a:t>
            </a:r>
          </a:p>
        </p:txBody>
      </p:sp>
      <p:sp>
        <p:nvSpPr>
          <p:cNvPr id="9" name="Oval 8"/>
          <p:cNvSpPr>
            <a:spLocks noChangeAspect="1"/>
          </p:cNvSpPr>
          <p:nvPr/>
        </p:nvSpPr>
        <p:spPr>
          <a:xfrm>
            <a:off x="2828645" y="2180650"/>
            <a:ext cx="457200" cy="457200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</a:t>
            </a:r>
          </a:p>
        </p:txBody>
      </p:sp>
      <p:cxnSp>
        <p:nvCxnSpPr>
          <p:cNvPr id="10" name="Straight Arrow Connector 9"/>
          <p:cNvCxnSpPr>
            <a:stCxn id="2" idx="3"/>
            <a:endCxn id="8" idx="7"/>
          </p:cNvCxnSpPr>
          <p:nvPr/>
        </p:nvCxnSpPr>
        <p:spPr>
          <a:xfrm flipH="1">
            <a:off x="2371445" y="1898543"/>
            <a:ext cx="133910" cy="3490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2" idx="5"/>
            <a:endCxn id="9" idx="1"/>
          </p:cNvCxnSpPr>
          <p:nvPr/>
        </p:nvCxnSpPr>
        <p:spPr>
          <a:xfrm>
            <a:off x="2828646" y="1898543"/>
            <a:ext cx="66955" cy="3490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1968570" y="550775"/>
            <a:ext cx="12945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Top Level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Play </a:t>
            </a:r>
            <a:r>
              <a:rPr lang="en-US"/>
              <a:t>Golf </a:t>
            </a:r>
            <a:br>
              <a:rPr lang="en-US"/>
            </a:br>
            <a:r>
              <a:rPr lang="en-US"/>
              <a:t>Distribution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833283" y="2791840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9/14</a:t>
            </a: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2"/>
          <a:srcRect r="47977"/>
          <a:stretch/>
        </p:blipFill>
        <p:spPr>
          <a:xfrm>
            <a:off x="6317413" y="211580"/>
            <a:ext cx="4055033" cy="2849013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2886637" y="2791840"/>
            <a:ext cx="753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5/14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625061" y="3408254"/>
            <a:ext cx="297389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E(G) = 9/14 log</a:t>
            </a:r>
            <a:r>
              <a:rPr lang="en-US" baseline="-25000" dirty="0"/>
              <a:t>2</a:t>
            </a:r>
            <a:r>
              <a:rPr lang="en-US" dirty="0"/>
              <a:t> 1/(9/14) </a:t>
            </a:r>
          </a:p>
          <a:p>
            <a:r>
              <a:rPr lang="en-US" dirty="0"/>
              <a:t>		+ 5/14 log</a:t>
            </a:r>
            <a:r>
              <a:rPr lang="en-US" baseline="-25000" dirty="0"/>
              <a:t>2</a:t>
            </a:r>
            <a:r>
              <a:rPr lang="en-US" dirty="0"/>
              <a:t> 1/(5/14)</a:t>
            </a:r>
          </a:p>
          <a:p>
            <a:r>
              <a:rPr lang="en-US" dirty="0"/>
              <a:t>	=  0.94 </a:t>
            </a: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8025" y="3236878"/>
            <a:ext cx="3774421" cy="2986845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981200" y="35293"/>
            <a:ext cx="8229600" cy="668408"/>
          </a:xfrm>
        </p:spPr>
        <p:txBody>
          <a:bodyPr/>
          <a:lstStyle/>
          <a:p>
            <a:r>
              <a:rPr lang="en-US" dirty="0" smtClean="0"/>
              <a:t>Golf Example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192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>
            <a:spLocks noChangeAspect="1"/>
          </p:cNvSpPr>
          <p:nvPr/>
        </p:nvSpPr>
        <p:spPr>
          <a:xfrm>
            <a:off x="2438400" y="1508297"/>
            <a:ext cx="457200" cy="4572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>
            <a:spLocks noChangeAspect="1"/>
          </p:cNvSpPr>
          <p:nvPr/>
        </p:nvSpPr>
        <p:spPr>
          <a:xfrm>
            <a:off x="1981200" y="2180650"/>
            <a:ext cx="457200" cy="457200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Y</a:t>
            </a:r>
          </a:p>
        </p:txBody>
      </p:sp>
      <p:sp>
        <p:nvSpPr>
          <p:cNvPr id="9" name="Oval 8"/>
          <p:cNvSpPr>
            <a:spLocks noChangeAspect="1"/>
          </p:cNvSpPr>
          <p:nvPr/>
        </p:nvSpPr>
        <p:spPr>
          <a:xfrm>
            <a:off x="2828645" y="2180650"/>
            <a:ext cx="457200" cy="457200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</a:t>
            </a:r>
          </a:p>
        </p:txBody>
      </p:sp>
      <p:cxnSp>
        <p:nvCxnSpPr>
          <p:cNvPr id="10" name="Straight Arrow Connector 9"/>
          <p:cNvCxnSpPr>
            <a:stCxn id="2" idx="3"/>
            <a:endCxn id="8" idx="7"/>
          </p:cNvCxnSpPr>
          <p:nvPr/>
        </p:nvCxnSpPr>
        <p:spPr>
          <a:xfrm flipH="1">
            <a:off x="2371445" y="1898543"/>
            <a:ext cx="133910" cy="3490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2" idx="5"/>
            <a:endCxn id="9" idx="1"/>
          </p:cNvCxnSpPr>
          <p:nvPr/>
        </p:nvCxnSpPr>
        <p:spPr>
          <a:xfrm>
            <a:off x="2828646" y="1898543"/>
            <a:ext cx="66955" cy="3490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2181353" y="337885"/>
            <a:ext cx="12945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Top Level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Play </a:t>
            </a:r>
            <a:r>
              <a:rPr lang="en-US"/>
              <a:t>Golf </a:t>
            </a:r>
            <a:br>
              <a:rPr lang="en-US"/>
            </a:br>
            <a:r>
              <a:rPr lang="en-US"/>
              <a:t>Distribution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833283" y="2791840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9/14</a:t>
            </a: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2"/>
          <a:srcRect r="47977"/>
          <a:stretch/>
        </p:blipFill>
        <p:spPr>
          <a:xfrm>
            <a:off x="-4715715" y="4649558"/>
            <a:ext cx="4055033" cy="2849013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2886637" y="2791840"/>
            <a:ext cx="753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5/14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625061" y="3408254"/>
            <a:ext cx="297389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H(G) = 9/14 log</a:t>
            </a:r>
            <a:r>
              <a:rPr lang="en-US" baseline="-25000" dirty="0"/>
              <a:t>2</a:t>
            </a:r>
            <a:r>
              <a:rPr lang="en-US" dirty="0"/>
              <a:t> 1/(9/14) </a:t>
            </a:r>
          </a:p>
          <a:p>
            <a:r>
              <a:rPr lang="en-US" dirty="0"/>
              <a:t>		+ 5/14 log</a:t>
            </a:r>
            <a:r>
              <a:rPr lang="en-US" baseline="-25000" dirty="0"/>
              <a:t>2</a:t>
            </a:r>
            <a:r>
              <a:rPr lang="en-US" dirty="0"/>
              <a:t> 1/(5/14)</a:t>
            </a:r>
          </a:p>
          <a:p>
            <a:r>
              <a:rPr lang="en-US" dirty="0"/>
              <a:t>	=  0.94 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738873" y="-808192"/>
            <a:ext cx="8229600" cy="668408"/>
          </a:xfrm>
        </p:spPr>
        <p:txBody>
          <a:bodyPr/>
          <a:lstStyle/>
          <a:p>
            <a:r>
              <a:rPr lang="en-US" dirty="0" smtClean="0"/>
              <a:t>Golf Example</a:t>
            </a:r>
            <a:endParaRPr lang="en-US" dirty="0"/>
          </a:p>
        </p:txBody>
      </p:sp>
      <p:sp>
        <p:nvSpPr>
          <p:cNvPr id="15" name="Oval 14"/>
          <p:cNvSpPr>
            <a:spLocks noChangeAspect="1"/>
          </p:cNvSpPr>
          <p:nvPr/>
        </p:nvSpPr>
        <p:spPr>
          <a:xfrm>
            <a:off x="7688788" y="850067"/>
            <a:ext cx="457200" cy="4572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>
            <a:spLocks noChangeAspect="1"/>
          </p:cNvSpPr>
          <p:nvPr/>
        </p:nvSpPr>
        <p:spPr>
          <a:xfrm>
            <a:off x="5747934" y="2473835"/>
            <a:ext cx="457200" cy="457200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Y</a:t>
            </a:r>
          </a:p>
        </p:txBody>
      </p:sp>
      <p:sp>
        <p:nvSpPr>
          <p:cNvPr id="17" name="Oval 16"/>
          <p:cNvSpPr>
            <a:spLocks noChangeAspect="1"/>
          </p:cNvSpPr>
          <p:nvPr/>
        </p:nvSpPr>
        <p:spPr>
          <a:xfrm>
            <a:off x="6595379" y="2473835"/>
            <a:ext cx="457200" cy="457200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</a:t>
            </a:r>
          </a:p>
        </p:txBody>
      </p:sp>
      <p:cxnSp>
        <p:nvCxnSpPr>
          <p:cNvPr id="18" name="Straight Arrow Connector 17"/>
          <p:cNvCxnSpPr>
            <a:endCxn id="21" idx="7"/>
          </p:cNvCxnSpPr>
          <p:nvPr/>
        </p:nvCxnSpPr>
        <p:spPr>
          <a:xfrm flipH="1">
            <a:off x="6138179" y="2191728"/>
            <a:ext cx="133910" cy="3490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6595380" y="2191728"/>
            <a:ext cx="66955" cy="3490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6186642" y="332096"/>
            <a:ext cx="3675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Next Level: Play Golf with Outlook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5600018" y="3085025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3/5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581651" y="3067096"/>
            <a:ext cx="753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2/5</a:t>
            </a:r>
          </a:p>
        </p:txBody>
      </p:sp>
      <p:sp>
        <p:nvSpPr>
          <p:cNvPr id="45" name="Oval 44"/>
          <p:cNvSpPr>
            <a:spLocks noChangeAspect="1"/>
          </p:cNvSpPr>
          <p:nvPr/>
        </p:nvSpPr>
        <p:spPr>
          <a:xfrm>
            <a:off x="6223062" y="1599115"/>
            <a:ext cx="457200" cy="457200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089115" y="1649952"/>
            <a:ext cx="755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Sunny</a:t>
            </a:r>
          </a:p>
        </p:txBody>
      </p:sp>
      <p:sp>
        <p:nvSpPr>
          <p:cNvPr id="46" name="Oval 45"/>
          <p:cNvSpPr>
            <a:spLocks noChangeAspect="1"/>
          </p:cNvSpPr>
          <p:nvPr/>
        </p:nvSpPr>
        <p:spPr>
          <a:xfrm>
            <a:off x="7688789" y="1562187"/>
            <a:ext cx="458509" cy="457200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7445197" y="1613024"/>
            <a:ext cx="1214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Overcast</a:t>
            </a:r>
            <a:endParaRPr lang="en-US" dirty="0"/>
          </a:p>
        </p:txBody>
      </p:sp>
      <p:sp>
        <p:nvSpPr>
          <p:cNvPr id="50" name="Oval 49"/>
          <p:cNvSpPr>
            <a:spLocks noChangeAspect="1"/>
          </p:cNvSpPr>
          <p:nvPr/>
        </p:nvSpPr>
        <p:spPr>
          <a:xfrm>
            <a:off x="7262966" y="2446945"/>
            <a:ext cx="457200" cy="457200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Y</a:t>
            </a:r>
          </a:p>
        </p:txBody>
      </p:sp>
      <p:sp>
        <p:nvSpPr>
          <p:cNvPr id="51" name="Oval 50"/>
          <p:cNvSpPr>
            <a:spLocks noChangeAspect="1"/>
          </p:cNvSpPr>
          <p:nvPr/>
        </p:nvSpPr>
        <p:spPr>
          <a:xfrm>
            <a:off x="8110411" y="2446945"/>
            <a:ext cx="457200" cy="457200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</a:t>
            </a:r>
          </a:p>
        </p:txBody>
      </p:sp>
      <p:cxnSp>
        <p:nvCxnSpPr>
          <p:cNvPr id="52" name="Straight Arrow Connector 51"/>
          <p:cNvCxnSpPr/>
          <p:nvPr/>
        </p:nvCxnSpPr>
        <p:spPr>
          <a:xfrm flipH="1">
            <a:off x="7653211" y="2164838"/>
            <a:ext cx="133910" cy="3490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>
            <a:off x="8110412" y="2164838"/>
            <a:ext cx="66955" cy="3490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7168838" y="3058135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4/4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8168403" y="3058135"/>
            <a:ext cx="753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0/4</a:t>
            </a:r>
          </a:p>
        </p:txBody>
      </p:sp>
      <p:sp>
        <p:nvSpPr>
          <p:cNvPr id="56" name="Oval 55"/>
          <p:cNvSpPr>
            <a:spLocks noChangeAspect="1"/>
          </p:cNvSpPr>
          <p:nvPr/>
        </p:nvSpPr>
        <p:spPr>
          <a:xfrm>
            <a:off x="9325361" y="1534935"/>
            <a:ext cx="458509" cy="457200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Oval 57"/>
          <p:cNvSpPr>
            <a:spLocks noChangeAspect="1"/>
          </p:cNvSpPr>
          <p:nvPr/>
        </p:nvSpPr>
        <p:spPr>
          <a:xfrm>
            <a:off x="8849709" y="2437984"/>
            <a:ext cx="457200" cy="457200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Y</a:t>
            </a:r>
          </a:p>
        </p:txBody>
      </p:sp>
      <p:sp>
        <p:nvSpPr>
          <p:cNvPr id="59" name="Oval 58"/>
          <p:cNvSpPr>
            <a:spLocks noChangeAspect="1"/>
          </p:cNvSpPr>
          <p:nvPr/>
        </p:nvSpPr>
        <p:spPr>
          <a:xfrm>
            <a:off x="9697154" y="2437984"/>
            <a:ext cx="457200" cy="457200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</a:t>
            </a:r>
          </a:p>
        </p:txBody>
      </p:sp>
      <p:cxnSp>
        <p:nvCxnSpPr>
          <p:cNvPr id="60" name="Straight Arrow Connector 59"/>
          <p:cNvCxnSpPr/>
          <p:nvPr/>
        </p:nvCxnSpPr>
        <p:spPr>
          <a:xfrm flipH="1">
            <a:off x="9239954" y="2155877"/>
            <a:ext cx="133910" cy="3490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>
            <a:off x="9697155" y="2155877"/>
            <a:ext cx="66955" cy="3490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8755581" y="3049174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2/5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9755146" y="3049174"/>
            <a:ext cx="753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3/5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9190712" y="1589262"/>
            <a:ext cx="695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Rainy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923206" y="3629186"/>
            <a:ext cx="543999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H(G,OL) =</a:t>
            </a:r>
          </a:p>
          <a:p>
            <a:r>
              <a:rPr lang="en-US" sz="1600" dirty="0"/>
              <a:t>P(Sunny) H(G,OL) + P(OV)H(G,OV) + P(Rainy) H(</a:t>
            </a:r>
            <a:r>
              <a:rPr lang="en-US" sz="1600" dirty="0" err="1"/>
              <a:t>G,Rainy</a:t>
            </a:r>
            <a:r>
              <a:rPr lang="en-US" sz="1600" dirty="0"/>
              <a:t>)</a:t>
            </a:r>
          </a:p>
          <a:p>
            <a:endParaRPr lang="en-US" sz="1600" dirty="0"/>
          </a:p>
          <a:p>
            <a:r>
              <a:rPr lang="en-US" sz="1600" dirty="0"/>
              <a:t>= 5/14*  0.971+4/14*0 + 5/14*.971 = 0.693</a:t>
            </a:r>
          </a:p>
          <a:p>
            <a:endParaRPr lang="en-US" sz="1600" dirty="0"/>
          </a:p>
          <a:p>
            <a:r>
              <a:rPr lang="en-US" sz="1600" dirty="0"/>
              <a:t>Info Gained = H(G) - H(G,OL) = 0.94 </a:t>
            </a:r>
            <a:r>
              <a:rPr lang="mr-IN" sz="1600" dirty="0"/>
              <a:t>–</a:t>
            </a:r>
            <a:r>
              <a:rPr lang="en-US" sz="1600" dirty="0"/>
              <a:t> 0.693 = 0.247</a:t>
            </a:r>
          </a:p>
          <a:p>
            <a:endParaRPr lang="en-US" sz="1600" dirty="0"/>
          </a:p>
          <a:p>
            <a:r>
              <a:rPr lang="en-US" sz="1600" dirty="0"/>
              <a:t>Do the same with Temp (.29), Windy(.048), and Humidity(.152):</a:t>
            </a:r>
          </a:p>
          <a:p>
            <a:r>
              <a:rPr lang="en-US" sz="1600" dirty="0"/>
              <a:t>Choose next node to be the one with the most info gained</a:t>
            </a:r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276459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Are Trees Constructed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890" y="850220"/>
            <a:ext cx="9139111" cy="334037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1281" y="5765879"/>
            <a:ext cx="2733627" cy="26454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735296" y="5686207"/>
            <a:ext cx="20613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Example Source Internet: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981200" y="4492124"/>
            <a:ext cx="626504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Start with table of experiences</a:t>
            </a:r>
          </a:p>
          <a:p>
            <a:r>
              <a:rPr lang="en-US" dirty="0"/>
              <a:t>Train = construct a tree.  Predict means use the tree</a:t>
            </a:r>
          </a:p>
          <a:p>
            <a:endParaRPr lang="en-US" dirty="0"/>
          </a:p>
          <a:p>
            <a:r>
              <a:rPr lang="en-US" dirty="0"/>
              <a:t>But how do we know which branch should go first, second, next?</a:t>
            </a:r>
          </a:p>
        </p:txBody>
      </p:sp>
    </p:spTree>
    <p:extLst>
      <p:ext uri="{BB962C8B-B14F-4D97-AF65-F5344CB8AC3E}">
        <p14:creationId xmlns:p14="http://schemas.microsoft.com/office/powerpoint/2010/main" val="838067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Trees Can be Extended with Bagging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981201" y="1631576"/>
            <a:ext cx="13357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Explain bagging and Random Forrest</a:t>
            </a:r>
          </a:p>
        </p:txBody>
      </p:sp>
      <p:sp>
        <p:nvSpPr>
          <p:cNvPr id="4" name="Content Placeholder 8"/>
          <p:cNvSpPr txBox="1">
            <a:spLocks/>
          </p:cNvSpPr>
          <p:nvPr/>
        </p:nvSpPr>
        <p:spPr>
          <a:xfrm>
            <a:off x="3765176" y="1276901"/>
            <a:ext cx="6482956" cy="465093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spcBef>
                <a:spcPts val="0"/>
              </a:spcBef>
              <a:buNone/>
            </a:pPr>
            <a:r>
              <a:rPr lang="en-US" dirty="0"/>
              <a:t>from </a:t>
            </a:r>
            <a:r>
              <a:rPr lang="en-US" dirty="0" err="1"/>
              <a:t>sklearn.ensemble</a:t>
            </a:r>
            <a:r>
              <a:rPr lang="en-US" dirty="0"/>
              <a:t> import </a:t>
            </a:r>
            <a:r>
              <a:rPr lang="en-US" dirty="0" err="1"/>
              <a:t>RandomForestClassifier</a:t>
            </a:r>
            <a:endParaRPr lang="en-US" dirty="0"/>
          </a:p>
          <a:p>
            <a:pPr marL="0" indent="0" defTabSz="914400">
              <a:spcBef>
                <a:spcPts val="0"/>
              </a:spcBef>
              <a:buNone/>
            </a:pPr>
            <a:endParaRPr lang="en-US" dirty="0"/>
          </a:p>
          <a:p>
            <a:pPr marL="0" indent="0" defTabSz="914400">
              <a:spcBef>
                <a:spcPts val="0"/>
              </a:spcBef>
              <a:buNone/>
            </a:pPr>
            <a:r>
              <a:rPr lang="en-US" dirty="0" err="1"/>
              <a:t>random_forest</a:t>
            </a:r>
            <a:r>
              <a:rPr lang="en-US" dirty="0"/>
              <a:t> = </a:t>
            </a:r>
            <a:r>
              <a:rPr lang="en-US" dirty="0" err="1"/>
              <a:t>RandomForestClassifier</a:t>
            </a:r>
            <a:r>
              <a:rPr lang="en-US" dirty="0"/>
              <a:t>(</a:t>
            </a:r>
            <a:r>
              <a:rPr lang="en-US" dirty="0" err="1"/>
              <a:t>n_estimators</a:t>
            </a:r>
            <a:r>
              <a:rPr lang="en-US" dirty="0"/>
              <a:t>=1000)</a:t>
            </a:r>
          </a:p>
          <a:p>
            <a:pPr marL="0" indent="0" defTabSz="914400">
              <a:spcBef>
                <a:spcPts val="0"/>
              </a:spcBef>
              <a:buNone/>
            </a:pPr>
            <a:r>
              <a:rPr lang="en-US" dirty="0" err="1"/>
              <a:t>random_forest.fit</a:t>
            </a:r>
            <a:r>
              <a:rPr lang="en-US" dirty="0"/>
              <a:t>(</a:t>
            </a:r>
            <a:r>
              <a:rPr lang="en-US" dirty="0" err="1"/>
              <a:t>X_train</a:t>
            </a:r>
            <a:r>
              <a:rPr lang="en-US" dirty="0"/>
              <a:t>, </a:t>
            </a:r>
            <a:r>
              <a:rPr lang="en-US" dirty="0" err="1"/>
              <a:t>Y_train</a:t>
            </a:r>
            <a:r>
              <a:rPr lang="en-US" dirty="0"/>
              <a:t>)</a:t>
            </a:r>
          </a:p>
          <a:p>
            <a:pPr marL="0" indent="0" defTabSz="914400">
              <a:spcBef>
                <a:spcPts val="0"/>
              </a:spcBef>
              <a:buNone/>
            </a:pPr>
            <a:r>
              <a:rPr lang="en-US" dirty="0" err="1"/>
              <a:t>Y_pred</a:t>
            </a:r>
            <a:r>
              <a:rPr lang="en-US" dirty="0"/>
              <a:t> = </a:t>
            </a:r>
            <a:r>
              <a:rPr lang="en-US" dirty="0" err="1"/>
              <a:t>random_forest.predict</a:t>
            </a:r>
            <a:r>
              <a:rPr lang="en-US" dirty="0"/>
              <a:t>(</a:t>
            </a:r>
            <a:r>
              <a:rPr lang="en-US" dirty="0" err="1"/>
              <a:t>X_test</a:t>
            </a:r>
            <a:r>
              <a:rPr lang="en-US" dirty="0"/>
              <a:t>)</a:t>
            </a:r>
          </a:p>
          <a:p>
            <a:pPr marL="0" indent="0" defTabSz="914400">
              <a:spcBef>
                <a:spcPts val="0"/>
              </a:spcBef>
              <a:buNone/>
            </a:pPr>
            <a:r>
              <a:rPr lang="en-US" dirty="0" err="1"/>
              <a:t>random_forest.score</a:t>
            </a:r>
            <a:r>
              <a:rPr lang="en-US" dirty="0"/>
              <a:t>(</a:t>
            </a:r>
            <a:r>
              <a:rPr lang="en-US" dirty="0" err="1"/>
              <a:t>X_train</a:t>
            </a:r>
            <a:r>
              <a:rPr lang="en-US" dirty="0"/>
              <a:t>, </a:t>
            </a:r>
            <a:r>
              <a:rPr lang="en-US" dirty="0" err="1"/>
              <a:t>Y_train</a:t>
            </a:r>
            <a:r>
              <a:rPr lang="en-US" dirty="0"/>
              <a:t>)</a:t>
            </a:r>
          </a:p>
          <a:p>
            <a:pPr marL="0" indent="0" defTabSz="914400">
              <a:spcBef>
                <a:spcPts val="0"/>
              </a:spcBef>
              <a:buNone/>
            </a:pPr>
            <a:endParaRPr lang="en-US" dirty="0"/>
          </a:p>
          <a:p>
            <a:pPr marL="0" indent="0" defTabSz="914400">
              <a:spcBef>
                <a:spcPts val="0"/>
              </a:spcBef>
              <a:buNone/>
            </a:pPr>
            <a:r>
              <a:rPr lang="en-US" dirty="0"/>
              <a:t># Error</a:t>
            </a:r>
          </a:p>
          <a:p>
            <a:pPr marL="0" indent="0" defTabSz="914400">
              <a:spcBef>
                <a:spcPts val="0"/>
              </a:spcBef>
              <a:buNone/>
            </a:pPr>
            <a:r>
              <a:rPr lang="en-US" dirty="0" err="1"/>
              <a:t>acc_random_forest</a:t>
            </a:r>
            <a:r>
              <a:rPr lang="en-US" dirty="0"/>
              <a:t> = round(</a:t>
            </a:r>
            <a:r>
              <a:rPr lang="en-US" dirty="0" err="1"/>
              <a:t>random_forest.score</a:t>
            </a:r>
            <a:r>
              <a:rPr lang="en-US" dirty="0"/>
              <a:t>(</a:t>
            </a:r>
            <a:r>
              <a:rPr lang="en-US" dirty="0" err="1"/>
              <a:t>X_train</a:t>
            </a:r>
            <a:r>
              <a:rPr lang="en-US" dirty="0"/>
              <a:t>, </a:t>
            </a:r>
            <a:r>
              <a:rPr lang="en-US" dirty="0" err="1"/>
              <a:t>Y_train</a:t>
            </a:r>
            <a:r>
              <a:rPr lang="en-US" dirty="0"/>
              <a:t>) * 100, 2)</a:t>
            </a:r>
          </a:p>
          <a:p>
            <a:pPr marL="0" indent="0" defTabSz="914400">
              <a:spcBef>
                <a:spcPts val="0"/>
              </a:spcBef>
              <a:buNone/>
            </a:pPr>
            <a:r>
              <a:rPr lang="en-US" dirty="0" err="1"/>
              <a:t>acc_random_forest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  <a:p>
            <a:pPr marL="0" indent="0" defTabSz="914400">
              <a:spcBef>
                <a:spcPts val="0"/>
              </a:spcBef>
              <a:buNone/>
            </a:pPr>
            <a:r>
              <a:rPr lang="en-US" dirty="0"/>
              <a:t># or compare </a:t>
            </a:r>
            <a:r>
              <a:rPr lang="en-US" dirty="0" err="1"/>
              <a:t>Y_pred</a:t>
            </a:r>
            <a:r>
              <a:rPr lang="en-US" dirty="0"/>
              <a:t> with </a:t>
            </a:r>
            <a:r>
              <a:rPr lang="en-US" dirty="0" err="1"/>
              <a:t>Y_test</a:t>
            </a:r>
            <a:endParaRPr lang="en-US" dirty="0"/>
          </a:p>
          <a:p>
            <a:pPr marL="0" indent="0" defTabSz="914400">
              <a:spcBef>
                <a:spcPts val="0"/>
              </a:spcBef>
              <a:buNone/>
            </a:pPr>
            <a:endParaRPr lang="en-US" dirty="0"/>
          </a:p>
          <a:p>
            <a:pPr marL="0" indent="0" defTabSz="914400">
              <a:spcBef>
                <a:spcPts val="0"/>
              </a:spcBef>
              <a:buNone/>
            </a:pPr>
            <a:endParaRPr lang="en-US" dirty="0"/>
          </a:p>
          <a:p>
            <a:pPr marL="0" indent="0" defTabSz="914400">
              <a:spcBef>
                <a:spcPts val="0"/>
              </a:spcBef>
              <a:buNone/>
            </a:pPr>
            <a:endParaRPr lang="en-US" dirty="0"/>
          </a:p>
          <a:p>
            <a:pPr marL="0" indent="0" defTabSz="914400">
              <a:spcBef>
                <a:spcPts val="0"/>
              </a:spcBef>
              <a:buNone/>
            </a:pPr>
            <a:endParaRPr lang="en-US" dirty="0"/>
          </a:p>
          <a:p>
            <a:pPr marL="0" indent="0" defTabSz="914400">
              <a:spcBef>
                <a:spcPts val="0"/>
              </a:spcBef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649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36376" y="132838"/>
            <a:ext cx="8229600" cy="668408"/>
          </a:xfrm>
        </p:spPr>
        <p:txBody>
          <a:bodyPr/>
          <a:lstStyle/>
          <a:p>
            <a:r>
              <a:rPr lang="en-US" dirty="0" smtClean="0"/>
              <a:t>Random Forest </a:t>
            </a:r>
            <a:r>
              <a:rPr lang="mr-IN" dirty="0" smtClean="0"/>
              <a:t>–</a:t>
            </a:r>
            <a:r>
              <a:rPr lang="en-US" dirty="0" smtClean="0"/>
              <a:t> A type of bagging/ensemble approach 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506080" y="2599767"/>
            <a:ext cx="511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 = </a:t>
            </a:r>
          </a:p>
        </p:txBody>
      </p:sp>
      <p:sp>
        <p:nvSpPr>
          <p:cNvPr id="4" name="Double Bracket 3"/>
          <p:cNvSpPr/>
          <p:nvPr/>
        </p:nvSpPr>
        <p:spPr>
          <a:xfrm>
            <a:off x="2151533" y="1529374"/>
            <a:ext cx="2079812" cy="2510118"/>
          </a:xfrm>
          <a:prstGeom prst="bracketPair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264370" y="1731168"/>
            <a:ext cx="1810111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X1,1	x1,2</a:t>
            </a:r>
            <a:r>
              <a:rPr lang="mr-IN" dirty="0"/>
              <a:t>…</a:t>
            </a:r>
            <a:r>
              <a:rPr lang="en-US" dirty="0"/>
              <a:t>	C2</a:t>
            </a:r>
          </a:p>
          <a:p>
            <a:endParaRPr lang="en-US" dirty="0"/>
          </a:p>
          <a:p>
            <a:r>
              <a:rPr lang="en-US" dirty="0"/>
              <a:t>X2,1 x2,2 </a:t>
            </a:r>
            <a:r>
              <a:rPr lang="mr-IN" dirty="0"/>
              <a:t>…</a:t>
            </a:r>
            <a:r>
              <a:rPr lang="en-US" dirty="0"/>
              <a:t>	C6</a:t>
            </a:r>
          </a:p>
          <a:p>
            <a:r>
              <a:rPr lang="en-US" dirty="0"/>
              <a:t>..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xN,1, xN,2</a:t>
            </a:r>
            <a:r>
              <a:rPr lang="mr-IN" dirty="0"/>
              <a:t>…</a:t>
            </a:r>
            <a:r>
              <a:rPr lang="en-US" dirty="0"/>
              <a:t>	C3</a:t>
            </a:r>
          </a:p>
          <a:p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4536145" y="1953326"/>
            <a:ext cx="582706" cy="37750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4536146" y="2692608"/>
            <a:ext cx="616157" cy="1544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4536145" y="3009961"/>
            <a:ext cx="582706" cy="30190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223589" y="4152249"/>
            <a:ext cx="23026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Make random subsets 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with replacement</a:t>
            </a:r>
          </a:p>
        </p:txBody>
      </p:sp>
      <p:sp>
        <p:nvSpPr>
          <p:cNvPr id="18" name="Double Bracket 17"/>
          <p:cNvSpPr/>
          <p:nvPr/>
        </p:nvSpPr>
        <p:spPr>
          <a:xfrm>
            <a:off x="5310815" y="1130500"/>
            <a:ext cx="2102556" cy="949780"/>
          </a:xfrm>
          <a:prstGeom prst="bracketPair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5423652" y="1130500"/>
            <a:ext cx="181011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X1,1	x1,2</a:t>
            </a:r>
            <a:r>
              <a:rPr lang="mr-IN" dirty="0"/>
              <a:t>…</a:t>
            </a:r>
            <a:r>
              <a:rPr lang="en-US" dirty="0"/>
              <a:t>	C2</a:t>
            </a:r>
          </a:p>
          <a:p>
            <a:r>
              <a:rPr lang="en-US" dirty="0"/>
              <a:t>..</a:t>
            </a:r>
          </a:p>
          <a:p>
            <a:r>
              <a:rPr lang="en-US" dirty="0"/>
              <a:t>xN,1, xN,2</a:t>
            </a:r>
            <a:r>
              <a:rPr lang="mr-IN" dirty="0"/>
              <a:t>…</a:t>
            </a:r>
            <a:r>
              <a:rPr lang="en-US" dirty="0"/>
              <a:t>	C3</a:t>
            </a:r>
          </a:p>
          <a:p>
            <a:endParaRPr lang="en-US" dirty="0"/>
          </a:p>
        </p:txBody>
      </p:sp>
      <p:sp>
        <p:nvSpPr>
          <p:cNvPr id="20" name="Double Bracket 19"/>
          <p:cNvSpPr/>
          <p:nvPr/>
        </p:nvSpPr>
        <p:spPr>
          <a:xfrm>
            <a:off x="5423651" y="2996188"/>
            <a:ext cx="2102556" cy="949780"/>
          </a:xfrm>
          <a:prstGeom prst="bracketPair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5536488" y="2996187"/>
            <a:ext cx="181011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X1,1	x1,2</a:t>
            </a:r>
            <a:r>
              <a:rPr lang="mr-IN" dirty="0"/>
              <a:t>…</a:t>
            </a:r>
            <a:r>
              <a:rPr lang="en-US" dirty="0"/>
              <a:t>	C2</a:t>
            </a:r>
          </a:p>
          <a:p>
            <a:r>
              <a:rPr lang="en-US" dirty="0"/>
              <a:t>..</a:t>
            </a:r>
          </a:p>
          <a:p>
            <a:r>
              <a:rPr lang="en-US" dirty="0"/>
              <a:t>X2,1 x2,2 </a:t>
            </a:r>
            <a:r>
              <a:rPr lang="mr-IN" dirty="0"/>
              <a:t>…</a:t>
            </a:r>
            <a:r>
              <a:rPr lang="en-US" dirty="0"/>
              <a:t>	C6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655372" y="4273977"/>
            <a:ext cx="992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Features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934232" y="4259215"/>
            <a:ext cx="1140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Outcomes</a:t>
            </a:r>
          </a:p>
        </p:txBody>
      </p:sp>
      <p:cxnSp>
        <p:nvCxnSpPr>
          <p:cNvPr id="25" name="Straight Arrow Connector 24"/>
          <p:cNvCxnSpPr>
            <a:stCxn id="22" idx="0"/>
          </p:cNvCxnSpPr>
          <p:nvPr/>
        </p:nvCxnSpPr>
        <p:spPr>
          <a:xfrm flipV="1">
            <a:off x="2151533" y="3919517"/>
            <a:ext cx="358588" cy="35446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23" idx="0"/>
          </p:cNvCxnSpPr>
          <p:nvPr/>
        </p:nvCxnSpPr>
        <p:spPr>
          <a:xfrm flipV="1">
            <a:off x="3504356" y="3937447"/>
            <a:ext cx="207036" cy="3217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4771529" y="1403104"/>
            <a:ext cx="407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S1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769228" y="3334879"/>
            <a:ext cx="487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SM</a:t>
            </a:r>
            <a:endParaRPr lang="en-US" dirty="0"/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7526208" y="1605390"/>
            <a:ext cx="50617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8104100" y="1308852"/>
            <a:ext cx="5905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Tree</a:t>
            </a:r>
          </a:p>
          <a:p>
            <a:r>
              <a:rPr lang="en-US" dirty="0"/>
              <a:t>1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8130997" y="3146619"/>
            <a:ext cx="5905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Tree</a:t>
            </a:r>
          </a:p>
          <a:p>
            <a:r>
              <a:rPr lang="en-US" dirty="0"/>
              <a:t>M</a:t>
            </a:r>
          </a:p>
        </p:txBody>
      </p:sp>
      <p:cxnSp>
        <p:nvCxnSpPr>
          <p:cNvPr id="34" name="Straight Arrow Connector 33"/>
          <p:cNvCxnSpPr/>
          <p:nvPr/>
        </p:nvCxnSpPr>
        <p:spPr>
          <a:xfrm>
            <a:off x="7597928" y="3353512"/>
            <a:ext cx="50617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Right Brace 34"/>
          <p:cNvSpPr/>
          <p:nvPr/>
        </p:nvSpPr>
        <p:spPr>
          <a:xfrm>
            <a:off x="8748440" y="1506365"/>
            <a:ext cx="430306" cy="1805505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9358484" y="1611509"/>
            <a:ext cx="129808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During prediction,</a:t>
            </a:r>
          </a:p>
          <a:p>
            <a:r>
              <a:rPr lang="en-US" dirty="0"/>
              <a:t>We use</a:t>
            </a:r>
          </a:p>
          <a:p>
            <a:r>
              <a:rPr lang="en-US" dirty="0"/>
              <a:t> voting </a:t>
            </a:r>
          </a:p>
          <a:p>
            <a:r>
              <a:rPr lang="en-US" dirty="0"/>
              <a:t>from each subtree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2035692" y="5383837"/>
            <a:ext cx="34134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Advantages</a:t>
            </a:r>
            <a:r>
              <a:rPr lang="en-US"/>
              <a:t>: One </a:t>
            </a:r>
            <a:r>
              <a:rPr lang="en-US" dirty="0"/>
              <a:t>of most accurate</a:t>
            </a:r>
          </a:p>
          <a:p>
            <a:r>
              <a:rPr lang="en-US" dirty="0"/>
              <a:t>Efficient prediction over large data</a:t>
            </a:r>
          </a:p>
          <a:p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6203575" y="5385410"/>
            <a:ext cx="40699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Disadvantages: </a:t>
            </a:r>
            <a:r>
              <a:rPr lang="en-US" dirty="0" err="1"/>
              <a:t>Overfit</a:t>
            </a:r>
            <a:r>
              <a:rPr lang="en-US" dirty="0"/>
              <a:t> and Training time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1613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</a:t>
            </a:r>
            <a:r>
              <a:rPr lang="en-US" dirty="0" err="1" smtClean="0"/>
              <a:t>vs</a:t>
            </a:r>
            <a:r>
              <a:rPr lang="en-US" dirty="0" smtClean="0"/>
              <a:t> Non-Linear Data Fitting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2440" y="1985659"/>
            <a:ext cx="4005654" cy="245146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6436" y="1819162"/>
            <a:ext cx="4116604" cy="2712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4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experiment with the Titanic Data Set</a:t>
            </a:r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1828800" y="1593001"/>
          <a:ext cx="4213413" cy="3291840"/>
        </p:xfrm>
        <a:graphic>
          <a:graphicData uri="http://schemas.openxmlformats.org/drawingml/2006/table">
            <a:tbl>
              <a:tblPr/>
              <a:tblGrid>
                <a:gridCol w="340660"/>
                <a:gridCol w="2707341"/>
                <a:gridCol w="1165412"/>
              </a:tblGrid>
              <a:tr h="0">
                <a:tc>
                  <a:txBody>
                    <a:bodyPr/>
                    <a:lstStyle/>
                    <a:p>
                      <a:pPr algn="l" fontAlgn="ctr"/>
                      <a:endParaRPr lang="en-US" b="1" dirty="0">
                        <a:effectLst/>
                      </a:endParaRPr>
                    </a:p>
                  </a:txBody>
                  <a:tcPr marL="25400" marR="25400" marT="25400" marB="254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b="1" dirty="0" smtClean="0">
                          <a:effectLst/>
                        </a:rPr>
                        <a:t>Model</a:t>
                      </a:r>
                      <a:endParaRPr lang="en-US" b="1" dirty="0">
                        <a:effectLst/>
                      </a:endParaRPr>
                    </a:p>
                  </a:txBody>
                  <a:tcPr marL="25400" marR="25400" marT="25400" marB="254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effectLst/>
                        </a:rPr>
                        <a:t>Score</a:t>
                      </a:r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 fontAlgn="ctr"/>
                      <a:endParaRPr lang="en-US" b="1" dirty="0">
                        <a:effectLst/>
                      </a:endParaRPr>
                    </a:p>
                  </a:txBody>
                  <a:tcPr marL="25400" marR="25400" marT="25400" marB="254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>
                          <a:effectLst/>
                        </a:rPr>
                        <a:t>Random Forest</a:t>
                      </a:r>
                    </a:p>
                  </a:txBody>
                  <a:tcPr marL="25400" marR="25400" marT="25400" marB="254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hr-HR" dirty="0">
                          <a:effectLst/>
                        </a:rPr>
                        <a:t>86.76</a:t>
                      </a:r>
                    </a:p>
                  </a:txBody>
                  <a:tcPr marL="25400" marR="25400" marT="25400" marB="254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 fontAlgn="ctr"/>
                      <a:endParaRPr lang="en-US" b="1" dirty="0">
                        <a:effectLst/>
                      </a:endParaRPr>
                    </a:p>
                  </a:txBody>
                  <a:tcPr marL="25400" marR="25400" marT="25400" marB="254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>
                          <a:effectLst/>
                        </a:rPr>
                        <a:t>Decision Tree</a:t>
                      </a:r>
                    </a:p>
                  </a:txBody>
                  <a:tcPr marL="25400" marR="25400" marT="25400" marB="254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hr-HR">
                          <a:effectLst/>
                        </a:rPr>
                        <a:t>86.76</a:t>
                      </a:r>
                    </a:p>
                  </a:txBody>
                  <a:tcPr marL="25400" marR="25400" marT="25400" marB="254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 fontAlgn="ctr"/>
                      <a:endParaRPr lang="en-US" b="1" dirty="0">
                        <a:effectLst/>
                      </a:endParaRPr>
                    </a:p>
                  </a:txBody>
                  <a:tcPr marL="25400" marR="25400" marT="25400" marB="254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>
                          <a:effectLst/>
                        </a:rPr>
                        <a:t>KNN</a:t>
                      </a:r>
                    </a:p>
                  </a:txBody>
                  <a:tcPr marL="25400" marR="25400" marT="25400" marB="254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hr-HR">
                          <a:effectLst/>
                        </a:rPr>
                        <a:t>84.74</a:t>
                      </a:r>
                    </a:p>
                  </a:txBody>
                  <a:tcPr marL="25400" marR="25400" marT="25400" marB="254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 fontAlgn="ctr"/>
                      <a:endParaRPr lang="en-US" b="1" dirty="0">
                        <a:effectLst/>
                      </a:endParaRPr>
                    </a:p>
                  </a:txBody>
                  <a:tcPr marL="25400" marR="25400" marT="25400" marB="254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>
                          <a:effectLst/>
                        </a:rPr>
                        <a:t>Support Vector Machines</a:t>
                      </a:r>
                    </a:p>
                  </a:txBody>
                  <a:tcPr marL="25400" marR="25400" marT="25400" marB="254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hr-HR">
                          <a:effectLst/>
                        </a:rPr>
                        <a:t>83.84</a:t>
                      </a:r>
                    </a:p>
                  </a:txBody>
                  <a:tcPr marL="25400" marR="25400" marT="25400" marB="254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 fontAlgn="ctr"/>
                      <a:endParaRPr lang="is-IS" b="1" dirty="0">
                        <a:effectLst/>
                      </a:endParaRPr>
                    </a:p>
                  </a:txBody>
                  <a:tcPr marL="25400" marR="25400" marT="25400" marB="254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>
                          <a:effectLst/>
                        </a:rPr>
                        <a:t>Logistic Regression</a:t>
                      </a:r>
                    </a:p>
                  </a:txBody>
                  <a:tcPr marL="25400" marR="25400" marT="25400" marB="254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nb-NO">
                          <a:effectLst/>
                        </a:rPr>
                        <a:t>80.36</a:t>
                      </a:r>
                    </a:p>
                  </a:txBody>
                  <a:tcPr marL="25400" marR="25400" marT="25400" marB="254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 fontAlgn="ctr"/>
                      <a:endParaRPr lang="en-US" b="1" dirty="0">
                        <a:effectLst/>
                      </a:endParaRPr>
                    </a:p>
                  </a:txBody>
                  <a:tcPr marL="25400" marR="25400" marT="25400" marB="254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>
                          <a:effectLst/>
                        </a:rPr>
                        <a:t>Linear SVC</a:t>
                      </a:r>
                    </a:p>
                  </a:txBody>
                  <a:tcPr marL="25400" marR="25400" marT="25400" marB="254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i-FI">
                          <a:effectLst/>
                        </a:rPr>
                        <a:t>79.01</a:t>
                      </a:r>
                    </a:p>
                  </a:txBody>
                  <a:tcPr marL="25400" marR="25400" marT="25400" marB="254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 fontAlgn="ctr"/>
                      <a:endParaRPr lang="en-US" b="1" dirty="0">
                        <a:effectLst/>
                      </a:endParaRPr>
                    </a:p>
                  </a:txBody>
                  <a:tcPr marL="25400" marR="25400" marT="25400" marB="254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>
                          <a:effectLst/>
                        </a:rPr>
                        <a:t>Perceptron</a:t>
                      </a:r>
                    </a:p>
                  </a:txBody>
                  <a:tcPr marL="25400" marR="25400" marT="25400" marB="254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hr-HR">
                          <a:effectLst/>
                        </a:rPr>
                        <a:t>78.00</a:t>
                      </a:r>
                    </a:p>
                  </a:txBody>
                  <a:tcPr marL="25400" marR="25400" marT="25400" marB="254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 fontAlgn="ctr"/>
                      <a:endParaRPr lang="en-US" b="1" dirty="0">
                        <a:effectLst/>
                      </a:endParaRPr>
                    </a:p>
                  </a:txBody>
                  <a:tcPr marL="25400" marR="25400" marT="25400" marB="254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>
                          <a:effectLst/>
                        </a:rPr>
                        <a:t>Naive Bayes</a:t>
                      </a:r>
                    </a:p>
                  </a:txBody>
                  <a:tcPr marL="25400" marR="25400" marT="25400" marB="254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hr-HR">
                          <a:effectLst/>
                        </a:rPr>
                        <a:t>72.28</a:t>
                      </a:r>
                    </a:p>
                  </a:txBody>
                  <a:tcPr marL="25400" marR="25400" marT="25400" marB="254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 fontAlgn="ctr"/>
                      <a:endParaRPr lang="en-US" b="1" dirty="0">
                        <a:effectLst/>
                      </a:endParaRPr>
                    </a:p>
                  </a:txBody>
                  <a:tcPr marL="25400" marR="25400" marT="25400" marB="254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>
                          <a:effectLst/>
                        </a:rPr>
                        <a:t>Stochastic Gradient Decent</a:t>
                      </a:r>
                    </a:p>
                  </a:txBody>
                  <a:tcPr marL="25400" marR="25400" marT="25400" marB="254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hr-HR" dirty="0">
                          <a:effectLst/>
                        </a:rPr>
                        <a:t>72.28</a:t>
                      </a:r>
                    </a:p>
                  </a:txBody>
                  <a:tcPr marL="25400" marR="25400" marT="25400" marB="254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cxnSp>
        <p:nvCxnSpPr>
          <p:cNvPr id="5" name="Straight Arrow Connector 4"/>
          <p:cNvCxnSpPr/>
          <p:nvPr/>
        </p:nvCxnSpPr>
        <p:spPr>
          <a:xfrm flipV="1">
            <a:off x="6615954" y="1689530"/>
            <a:ext cx="17929" cy="309878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7028330" y="1593001"/>
            <a:ext cx="3047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More Accuracy</a:t>
            </a:r>
          </a:p>
          <a:p>
            <a:r>
              <a:rPr lang="en-US" dirty="0"/>
              <a:t>Generally more training time</a:t>
            </a:r>
          </a:p>
          <a:p>
            <a:r>
              <a:rPr lang="en-US" dirty="0"/>
              <a:t>More risk of overfitting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028329" y="4141982"/>
            <a:ext cx="3047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Less Accuracy</a:t>
            </a:r>
          </a:p>
          <a:p>
            <a:r>
              <a:rPr lang="en-US" dirty="0"/>
              <a:t>Generally less computation</a:t>
            </a:r>
          </a:p>
        </p:txBody>
      </p:sp>
    </p:spTree>
    <p:extLst>
      <p:ext uri="{BB962C8B-B14F-4D97-AF65-F5344CB8AC3E}">
        <p14:creationId xmlns:p14="http://schemas.microsoft.com/office/powerpoint/2010/main" val="1062420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pic>
        <p:nvPicPr>
          <p:cNvPr id="4" name="Picture 3" descr="Supervised-Learning-Algorithm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4918" y="1390691"/>
            <a:ext cx="2560042" cy="2916222"/>
          </a:xfrm>
          <a:prstGeom prst="rect">
            <a:avLst/>
          </a:prstGeom>
        </p:spPr>
      </p:pic>
      <p:pic>
        <p:nvPicPr>
          <p:cNvPr id="5" name="Picture 4" descr="Unsupervised-Learning-Algorithm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9714" y="1446085"/>
            <a:ext cx="2486635" cy="2805434"/>
          </a:xfrm>
          <a:prstGeom prst="rect">
            <a:avLst/>
          </a:prstGeom>
        </p:spPr>
      </p:pic>
      <p:pic>
        <p:nvPicPr>
          <p:cNvPr id="6" name="Picture 5" descr="Semi-supervised-Learning-Algorithm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3586" y="1286692"/>
            <a:ext cx="2527214" cy="2964827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1734644" y="1197048"/>
            <a:ext cx="2692309" cy="2514344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>
          <a:xfrm>
            <a:off x="4659714" y="412377"/>
            <a:ext cx="5551087" cy="5593977"/>
          </a:xfr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rmAutofit lnSpcReduction="10000"/>
          </a:bodyPr>
          <a:lstStyle/>
          <a:p>
            <a:pPr marL="0" indent="0" defTabSz="914400">
              <a:spcBef>
                <a:spcPts val="0"/>
              </a:spcBef>
              <a:buNone/>
              <a:defRPr/>
            </a:pPr>
            <a:r>
              <a:rPr lang="en-US" dirty="0" smtClean="0"/>
              <a:t>#Setting up for Supervised learning</a:t>
            </a:r>
          </a:p>
          <a:p>
            <a:pPr marL="0" indent="0" defTabSz="914400">
              <a:spcBef>
                <a:spcPts val="0"/>
              </a:spcBef>
              <a:buNone/>
              <a:defRPr/>
            </a:pPr>
            <a:r>
              <a:rPr lang="en-US" dirty="0" smtClean="0"/>
              <a:t># First clean: use mapping + buckets</a:t>
            </a:r>
            <a:br>
              <a:rPr lang="en-US" dirty="0" smtClean="0"/>
            </a:br>
            <a:endParaRPr lang="en-US" dirty="0" smtClean="0"/>
          </a:p>
          <a:p>
            <a:pPr marL="0" indent="0" defTabSz="914400">
              <a:spcBef>
                <a:spcPts val="0"/>
              </a:spcBef>
              <a:buNone/>
              <a:defRPr/>
            </a:pPr>
            <a:r>
              <a:rPr lang="en-US" dirty="0" smtClean="0"/>
              <a:t># X = matrix of data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err="1" smtClean="0"/>
              <a:t>e.g</a:t>
            </a:r>
            <a:r>
              <a:rPr lang="en-US" dirty="0" smtClean="0"/>
              <a:t> 1000 rows</a:t>
            </a:r>
            <a:endParaRPr lang="en-US" dirty="0"/>
          </a:p>
          <a:p>
            <a:pPr marL="0" indent="0" defTabSz="914400">
              <a:spcBef>
                <a:spcPts val="0"/>
              </a:spcBef>
              <a:buNone/>
              <a:defRPr/>
            </a:pPr>
            <a:r>
              <a:rPr lang="en-US" dirty="0" smtClean="0"/>
              <a:t># Y = In sample responses</a:t>
            </a:r>
          </a:p>
          <a:p>
            <a:pPr marL="0" indent="0" defTabSz="914400">
              <a:spcBef>
                <a:spcPts val="0"/>
              </a:spcBef>
              <a:buNone/>
              <a:defRPr/>
            </a:pPr>
            <a:endParaRPr lang="en-US" dirty="0"/>
          </a:p>
          <a:p>
            <a:pPr marL="0" indent="0" defTabSz="914400">
              <a:spcBef>
                <a:spcPts val="0"/>
              </a:spcBef>
              <a:buNone/>
              <a:defRPr/>
            </a:pPr>
            <a:r>
              <a:rPr lang="en-US" dirty="0" smtClean="0"/>
              <a:t># Typically we want to split in to training data and test data</a:t>
            </a:r>
          </a:p>
          <a:p>
            <a:pPr marL="0" indent="0" defTabSz="914400">
              <a:spcBef>
                <a:spcPts val="0"/>
              </a:spcBef>
              <a:buNone/>
              <a:defRPr/>
            </a:pPr>
            <a:endParaRPr lang="en-US" dirty="0"/>
          </a:p>
          <a:p>
            <a:pPr marL="0" indent="0" defTabSz="914400">
              <a:spcBef>
                <a:spcPts val="0"/>
              </a:spcBef>
              <a:buNone/>
            </a:pPr>
            <a:r>
              <a:rPr lang="en-US" dirty="0" err="1" smtClean="0"/>
              <a:t>X_train</a:t>
            </a:r>
            <a:r>
              <a:rPr lang="en-US" dirty="0" smtClean="0"/>
              <a:t> = X[0:500]</a:t>
            </a:r>
          </a:p>
          <a:p>
            <a:pPr marL="0" indent="0" defTabSz="914400">
              <a:spcBef>
                <a:spcPts val="0"/>
              </a:spcBef>
              <a:buNone/>
            </a:pPr>
            <a:r>
              <a:rPr lang="en-US" dirty="0" err="1" smtClean="0"/>
              <a:t>Y_train</a:t>
            </a:r>
            <a:r>
              <a:rPr lang="en-US" dirty="0" smtClean="0"/>
              <a:t> = Y[0:500]</a:t>
            </a:r>
          </a:p>
          <a:p>
            <a:pPr marL="0" indent="0" defTabSz="914400">
              <a:spcBef>
                <a:spcPts val="0"/>
              </a:spcBef>
              <a:buNone/>
            </a:pPr>
            <a:r>
              <a:rPr lang="en-US" dirty="0" err="1" smtClean="0"/>
              <a:t>X_test</a:t>
            </a:r>
            <a:r>
              <a:rPr lang="en-US" dirty="0" smtClean="0"/>
              <a:t> = X[501:1000]</a:t>
            </a:r>
          </a:p>
          <a:p>
            <a:pPr marL="0" indent="0" defTabSz="914400">
              <a:spcBef>
                <a:spcPts val="0"/>
              </a:spcBef>
              <a:buNone/>
            </a:pPr>
            <a:r>
              <a:rPr lang="en-US" dirty="0" err="1" smtClean="0"/>
              <a:t>Y_test</a:t>
            </a:r>
            <a:r>
              <a:rPr lang="en-US" dirty="0" smtClean="0"/>
              <a:t> = Y[501:1000]</a:t>
            </a:r>
          </a:p>
          <a:p>
            <a:pPr marL="0" indent="0" defTabSz="914400">
              <a:spcBef>
                <a:spcPts val="0"/>
              </a:spcBef>
              <a:buNone/>
              <a:defRPr/>
            </a:pPr>
            <a:endParaRPr lang="en-US" dirty="0"/>
          </a:p>
          <a:p>
            <a:pPr marL="0" indent="0" defTabSz="914400">
              <a:spcBef>
                <a:spcPts val="0"/>
              </a:spcBef>
              <a:buNone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677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Boosting as in </a:t>
            </a:r>
            <a:r>
              <a:rPr lang="en-US" dirty="0" err="1" smtClean="0"/>
              <a:t>AdaBoost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151530" y="1093695"/>
            <a:ext cx="8229600" cy="3442447"/>
          </a:xfrm>
        </p:spPr>
        <p:txBody>
          <a:bodyPr>
            <a:normAutofit fontScale="77500" lnSpcReduction="20000"/>
          </a:bodyPr>
          <a:lstStyle/>
          <a:p>
            <a:r>
              <a:rPr lang="en-US" sz="2800" dirty="0"/>
              <a:t>Motivation - a procedure that combines the outputs of many “weak” classifiers to produce a powerful “committee” </a:t>
            </a:r>
            <a:br>
              <a:rPr lang="en-US" sz="2800" dirty="0"/>
            </a:br>
            <a:endParaRPr lang="en-US" sz="2800" dirty="0"/>
          </a:p>
          <a:p>
            <a:r>
              <a:rPr lang="en-US" sz="2800" dirty="0"/>
              <a:t>A machine learning algorithm </a:t>
            </a:r>
            <a:br>
              <a:rPr lang="en-US" sz="2800" dirty="0"/>
            </a:br>
            <a:endParaRPr lang="en-US" sz="2800" dirty="0"/>
          </a:p>
          <a:p>
            <a:r>
              <a:rPr lang="en-US" sz="2800" dirty="0"/>
              <a:t>Perform supervised learning </a:t>
            </a:r>
            <a:br>
              <a:rPr lang="en-US" sz="2800" dirty="0"/>
            </a:br>
            <a:endParaRPr lang="en-US" sz="2800" dirty="0"/>
          </a:p>
          <a:p>
            <a:r>
              <a:rPr lang="en-US" sz="2800" dirty="0"/>
              <a:t>Increments improvement of learned function </a:t>
            </a:r>
            <a:br>
              <a:rPr lang="en-US" sz="2800" dirty="0"/>
            </a:br>
            <a:endParaRPr lang="en-US" sz="2800" dirty="0"/>
          </a:p>
          <a:p>
            <a:r>
              <a:rPr lang="en-US" sz="2800" dirty="0"/>
              <a:t>Forces the weak learner to generate new hypotheses that make less mistakes on “harder” parts. 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9039607" y="4858318"/>
            <a:ext cx="838947" cy="18441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4066619" y="3199866"/>
            <a:ext cx="818022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769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General Concept of Boosting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9528210" y="5117579"/>
            <a:ext cx="555814" cy="122174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4688588" y="229084"/>
            <a:ext cx="2814822" cy="424274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r="28453"/>
          <a:stretch/>
        </p:blipFill>
        <p:spPr>
          <a:xfrm rot="5400000">
            <a:off x="3715526" y="2274549"/>
            <a:ext cx="2223781" cy="5549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0204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Boosting as in </a:t>
            </a:r>
            <a:r>
              <a:rPr lang="en-US" dirty="0" err="1" smtClean="0"/>
              <a:t>AdaBoost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9528210" y="5117579"/>
            <a:ext cx="555814" cy="122174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508998" y="169649"/>
            <a:ext cx="48154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160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AdaBoost</a:t>
            </a:r>
            <a:r>
              <a:rPr lang="en-US" dirty="0" smtClean="0"/>
              <a:t> Algorithm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9528210" y="5117579"/>
            <a:ext cx="555814" cy="122174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11468"/>
          <a:stretch/>
        </p:blipFill>
        <p:spPr>
          <a:xfrm rot="5400000">
            <a:off x="3591698" y="-270881"/>
            <a:ext cx="4715436" cy="7588020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5074025" y="2366683"/>
            <a:ext cx="1290917" cy="645459"/>
          </a:xfrm>
          <a:prstGeom prst="ellipse">
            <a:avLst/>
          </a:prstGeom>
          <a:solidFill>
            <a:schemeClr val="lt1">
              <a:alpha val="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66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AdaBoost</a:t>
            </a:r>
            <a:r>
              <a:rPr lang="en-US" dirty="0" smtClean="0"/>
              <a:t> Algorithm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9528210" y="5117579"/>
            <a:ext cx="555814" cy="122174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632048" y="0"/>
            <a:ext cx="49279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741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AdaBoost</a:t>
            </a:r>
            <a:r>
              <a:rPr lang="en-US" dirty="0" smtClean="0"/>
              <a:t> Algorithm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9528210" y="5117579"/>
            <a:ext cx="555814" cy="122174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4533779" y="-1609532"/>
            <a:ext cx="17528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4583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2489658" y="-10017"/>
            <a:ext cx="2251893" cy="447007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822029" y="-28342"/>
            <a:ext cx="2503718" cy="444649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2370117" y="3080258"/>
            <a:ext cx="2020648" cy="339911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6998489" y="2906832"/>
            <a:ext cx="2150798" cy="3517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949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2867723" y="183881"/>
            <a:ext cx="2166755" cy="4289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7066437" y="248767"/>
            <a:ext cx="2219157" cy="416002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2924246" y="2596471"/>
            <a:ext cx="1963873" cy="419996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6821910" y="3151563"/>
            <a:ext cx="2412766" cy="3089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8077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3769617" y="-296083"/>
            <a:ext cx="4872403" cy="7749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85481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Neural Network Illustration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1908" y="1781756"/>
            <a:ext cx="4898576" cy="338918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0484" y="1905243"/>
            <a:ext cx="3912876" cy="292206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9576" y="5718837"/>
            <a:ext cx="6929813" cy="41798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753315" y="5715736"/>
            <a:ext cx="1956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Illustration Source:</a:t>
            </a:r>
          </a:p>
        </p:txBody>
      </p:sp>
    </p:spTree>
    <p:extLst>
      <p:ext uri="{BB962C8B-B14F-4D97-AF65-F5344CB8AC3E}">
        <p14:creationId xmlns:p14="http://schemas.microsoft.com/office/powerpoint/2010/main" val="3932771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Regression Illustration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1767155"/>
            <a:ext cx="3361458" cy="249838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9576" y="5718837"/>
            <a:ext cx="6929813" cy="41798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753315" y="5715736"/>
            <a:ext cx="1956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Illustration Source:</a:t>
            </a:r>
          </a:p>
        </p:txBody>
      </p:sp>
      <p:sp>
        <p:nvSpPr>
          <p:cNvPr id="8" name="Content Placeholder 8"/>
          <p:cNvSpPr txBox="1">
            <a:spLocks/>
          </p:cNvSpPr>
          <p:nvPr/>
        </p:nvSpPr>
        <p:spPr>
          <a:xfrm>
            <a:off x="5593976" y="943047"/>
            <a:ext cx="4616824" cy="465093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spcBef>
                <a:spcPts val="0"/>
              </a:spcBef>
              <a:buNone/>
            </a:pPr>
            <a:r>
              <a:rPr lang="en-US" dirty="0"/>
              <a:t>#Setting Linear Regression in </a:t>
            </a:r>
            <a:r>
              <a:rPr lang="en-US" dirty="0" err="1"/>
              <a:t>sklearn</a:t>
            </a:r>
            <a:endParaRPr lang="en-US" dirty="0"/>
          </a:p>
          <a:p>
            <a:pPr marL="0" indent="0" defTabSz="914400">
              <a:spcBef>
                <a:spcPts val="0"/>
              </a:spcBef>
              <a:buNone/>
            </a:pPr>
            <a:r>
              <a:rPr lang="en-US" dirty="0"/>
              <a:t>from </a:t>
            </a:r>
            <a:r>
              <a:rPr lang="en-US" dirty="0" err="1"/>
              <a:t>sklearn</a:t>
            </a:r>
            <a:r>
              <a:rPr lang="en-US" dirty="0"/>
              <a:t> import </a:t>
            </a:r>
            <a:r>
              <a:rPr lang="en-US" dirty="0" err="1"/>
              <a:t>linear_model</a:t>
            </a:r>
            <a:endParaRPr lang="en-US" dirty="0"/>
          </a:p>
          <a:p>
            <a:pPr marL="0" indent="0" defTabSz="914400">
              <a:spcBef>
                <a:spcPts val="0"/>
              </a:spcBef>
              <a:buNone/>
            </a:pPr>
            <a:endParaRPr lang="en-US" dirty="0"/>
          </a:p>
          <a:p>
            <a:pPr marL="0" indent="0" defTabSz="914400">
              <a:spcBef>
                <a:spcPts val="0"/>
              </a:spcBef>
              <a:buNone/>
            </a:pPr>
            <a:r>
              <a:rPr lang="en-US" dirty="0"/>
              <a:t>model= </a:t>
            </a:r>
            <a:r>
              <a:rPr lang="en-US" dirty="0" err="1"/>
              <a:t>linear_model.LinearRegression</a:t>
            </a:r>
            <a:r>
              <a:rPr lang="en-US" dirty="0"/>
              <a:t>()</a:t>
            </a:r>
          </a:p>
          <a:p>
            <a:pPr marL="0" indent="0" defTabSz="914400">
              <a:spcBef>
                <a:spcPts val="0"/>
              </a:spcBef>
              <a:buNone/>
            </a:pPr>
            <a:r>
              <a:rPr lang="en-US" dirty="0" err="1"/>
              <a:t>model.fit</a:t>
            </a:r>
            <a:r>
              <a:rPr lang="en-US" dirty="0"/>
              <a:t>(</a:t>
            </a:r>
            <a:r>
              <a:rPr lang="en-US" dirty="0" err="1"/>
              <a:t>X_train</a:t>
            </a:r>
            <a:r>
              <a:rPr lang="en-US" dirty="0"/>
              <a:t>, </a:t>
            </a:r>
            <a:r>
              <a:rPr lang="en-US" dirty="0" err="1"/>
              <a:t>Y_train</a:t>
            </a:r>
            <a:r>
              <a:rPr lang="en-US" dirty="0"/>
              <a:t>)</a:t>
            </a:r>
          </a:p>
          <a:p>
            <a:pPr marL="0" indent="0" defTabSz="914400">
              <a:spcBef>
                <a:spcPts val="0"/>
              </a:spcBef>
              <a:buNone/>
            </a:pPr>
            <a:endParaRPr lang="en-US" dirty="0"/>
          </a:p>
          <a:p>
            <a:pPr marL="0" indent="0" defTabSz="914400">
              <a:spcBef>
                <a:spcPts val="0"/>
              </a:spcBef>
              <a:buNone/>
            </a:pPr>
            <a:r>
              <a:rPr lang="en-US" dirty="0" err="1"/>
              <a:t>Y_pred_train</a:t>
            </a:r>
            <a:r>
              <a:rPr lang="en-US" dirty="0"/>
              <a:t> =  </a:t>
            </a:r>
            <a:r>
              <a:rPr lang="en-US" dirty="0" err="1"/>
              <a:t>model.predict</a:t>
            </a:r>
            <a:r>
              <a:rPr lang="en-US" dirty="0"/>
              <a:t>(</a:t>
            </a:r>
            <a:r>
              <a:rPr lang="en-US" dirty="0" err="1"/>
              <a:t>X_train</a:t>
            </a:r>
            <a:r>
              <a:rPr lang="en-US" dirty="0"/>
              <a:t>)</a:t>
            </a:r>
          </a:p>
          <a:p>
            <a:pPr marL="0" indent="0" defTabSz="914400">
              <a:spcBef>
                <a:spcPts val="0"/>
              </a:spcBef>
              <a:buNone/>
            </a:pPr>
            <a:r>
              <a:rPr lang="en-US" dirty="0" err="1"/>
              <a:t>Y_pred_test</a:t>
            </a:r>
            <a:r>
              <a:rPr lang="en-US" dirty="0"/>
              <a:t> =  </a:t>
            </a:r>
            <a:r>
              <a:rPr lang="en-US" dirty="0" err="1"/>
              <a:t>model.predict</a:t>
            </a:r>
            <a:r>
              <a:rPr lang="en-US" dirty="0"/>
              <a:t>(</a:t>
            </a:r>
            <a:r>
              <a:rPr lang="en-US" dirty="0" err="1"/>
              <a:t>X_test</a:t>
            </a:r>
            <a:r>
              <a:rPr lang="en-US" dirty="0"/>
              <a:t>)</a:t>
            </a:r>
          </a:p>
          <a:p>
            <a:pPr marL="0" indent="0" defTabSz="914400">
              <a:spcBef>
                <a:spcPts val="0"/>
              </a:spcBef>
              <a:buNone/>
            </a:pPr>
            <a:endParaRPr lang="en-US" dirty="0"/>
          </a:p>
          <a:p>
            <a:pPr marL="0" indent="0" defTabSz="914400">
              <a:spcBef>
                <a:spcPts val="0"/>
              </a:spcBef>
              <a:buNone/>
            </a:pPr>
            <a:endParaRPr lang="en-US" dirty="0"/>
          </a:p>
          <a:p>
            <a:pPr marL="0" indent="0" defTabSz="914400">
              <a:spcBef>
                <a:spcPts val="0"/>
              </a:spcBef>
              <a:buNone/>
            </a:pPr>
            <a:r>
              <a:rPr lang="en-US" dirty="0"/>
              <a:t># Compare </a:t>
            </a:r>
            <a:r>
              <a:rPr lang="en-US" dirty="0" err="1"/>
              <a:t>Y_pred_test</a:t>
            </a:r>
            <a:r>
              <a:rPr lang="en-US" dirty="0"/>
              <a:t> with </a:t>
            </a:r>
            <a:r>
              <a:rPr lang="en-US" dirty="0" err="1"/>
              <a:t>Y_test</a:t>
            </a:r>
            <a:r>
              <a:rPr lang="en-US" dirty="0"/>
              <a:t> for error.</a:t>
            </a:r>
          </a:p>
          <a:p>
            <a:pPr marL="0" indent="0" defTabSz="914400">
              <a:spcBef>
                <a:spcPts val="0"/>
              </a:spcBef>
              <a:buNone/>
            </a:pPr>
            <a:endParaRPr lang="en-US" dirty="0"/>
          </a:p>
          <a:p>
            <a:pPr marL="0" indent="0" defTabSz="914400">
              <a:spcBef>
                <a:spcPts val="0"/>
              </a:spcBef>
              <a:buNone/>
            </a:pPr>
            <a:endParaRPr lang="en-US" dirty="0"/>
          </a:p>
          <a:p>
            <a:pPr marL="0" indent="0" defTabSz="914400">
              <a:spcBef>
                <a:spcPts val="0"/>
              </a:spcBef>
              <a:buNone/>
            </a:pPr>
            <a:endParaRPr lang="en-US" dirty="0"/>
          </a:p>
          <a:p>
            <a:pPr marL="0" indent="0" defTabSz="914400">
              <a:spcBef>
                <a:spcPts val="0"/>
              </a:spcBef>
              <a:buNone/>
            </a:pPr>
            <a:endParaRPr lang="en-US" dirty="0"/>
          </a:p>
          <a:p>
            <a:pPr marL="0" indent="0" defTabSz="914400">
              <a:spcBef>
                <a:spcPts val="0"/>
              </a:spcBef>
              <a:buNone/>
            </a:pPr>
            <a:endParaRPr lang="en-US" dirty="0"/>
          </a:p>
          <a:p>
            <a:pPr marL="0" indent="0" defTabSz="914400">
              <a:spcBef>
                <a:spcPts val="0"/>
              </a:spcBef>
              <a:buNone/>
            </a:pPr>
            <a:endParaRPr lang="en-US" dirty="0"/>
          </a:p>
          <a:p>
            <a:pPr marL="0" indent="0" defTabSz="914400">
              <a:spcBef>
                <a:spcPts val="0"/>
              </a:spcBef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6039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lg-cheat-sheet (1)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2076" y="-39159"/>
            <a:ext cx="8386924" cy="648080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80587"/>
            <a:ext cx="8229600" cy="668408"/>
          </a:xfrm>
        </p:spPr>
        <p:txBody>
          <a:bodyPr/>
          <a:lstStyle/>
          <a:p>
            <a:r>
              <a:rPr lang="en-US" dirty="0" err="1" smtClean="0"/>
              <a:t>Scikit</a:t>
            </a:r>
            <a:r>
              <a:rPr lang="en-US" dirty="0" smtClean="0"/>
              <a:t>-Learn Algorithm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6812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998" y="231812"/>
            <a:ext cx="4709810" cy="167322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8414" y="318221"/>
            <a:ext cx="4363626" cy="29554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9175" y="2072102"/>
            <a:ext cx="4755890" cy="219706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4188" y="608351"/>
            <a:ext cx="4063812" cy="201240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04188" y="2812448"/>
            <a:ext cx="4063812" cy="130168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86614" y="4096512"/>
            <a:ext cx="4009222" cy="163625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79176" y="4409316"/>
            <a:ext cx="4554632" cy="152415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09576" y="6300996"/>
            <a:ext cx="6929813" cy="417988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1" name="TextBox 10"/>
          <p:cNvSpPr txBox="1"/>
          <p:nvPr/>
        </p:nvSpPr>
        <p:spPr>
          <a:xfrm>
            <a:off x="1770955" y="6297895"/>
            <a:ext cx="1956260" cy="36933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Illustration Source:</a:t>
            </a:r>
          </a:p>
        </p:txBody>
      </p:sp>
    </p:spTree>
    <p:extLst>
      <p:ext uri="{BB962C8B-B14F-4D97-AF65-F5344CB8AC3E}">
        <p14:creationId xmlns:p14="http://schemas.microsoft.com/office/powerpoint/2010/main" val="570926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962064" y="2782527"/>
            <a:ext cx="6217894" cy="923330"/>
          </a:xfrm>
          <a:prstGeom prst="rect">
            <a:avLst/>
          </a:prstGeom>
          <a:solidFill>
            <a:schemeClr val="tx1">
              <a:alpha val="86000"/>
            </a:schemeClr>
          </a:solidFill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square" lIns="274320" tIns="274320" rIns="274320" bIns="274320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Helvetica Neue Light"/>
                <a:cs typeface="Helvetica Neue Light"/>
              </a:rPr>
              <a:t>End of Section</a:t>
            </a:r>
          </a:p>
        </p:txBody>
      </p:sp>
    </p:spTree>
    <p:extLst>
      <p:ext uri="{BB962C8B-B14F-4D97-AF65-F5344CB8AC3E}">
        <p14:creationId xmlns:p14="http://schemas.microsoft.com/office/powerpoint/2010/main" val="239856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151151"/>
            <a:ext cx="8229600" cy="668408"/>
          </a:xfrm>
        </p:spPr>
        <p:txBody>
          <a:bodyPr/>
          <a:lstStyle/>
          <a:p>
            <a:r>
              <a:rPr lang="en-US" dirty="0" smtClean="0"/>
              <a:t>Logistic Regression Illustration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8900" y="876301"/>
            <a:ext cx="6361502" cy="468066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9576" y="5718837"/>
            <a:ext cx="6929813" cy="41798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753315" y="5715736"/>
            <a:ext cx="1956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Illustration Source:</a:t>
            </a:r>
          </a:p>
        </p:txBody>
      </p:sp>
    </p:spTree>
    <p:extLst>
      <p:ext uri="{BB962C8B-B14F-4D97-AF65-F5344CB8AC3E}">
        <p14:creationId xmlns:p14="http://schemas.microsoft.com/office/powerpoint/2010/main" val="1385230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151151"/>
            <a:ext cx="8229600" cy="668408"/>
          </a:xfrm>
        </p:spPr>
        <p:txBody>
          <a:bodyPr/>
          <a:lstStyle/>
          <a:p>
            <a:r>
              <a:rPr lang="en-US" dirty="0" smtClean="0"/>
              <a:t>Logistic Regression Illustration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8900" y="876301"/>
            <a:ext cx="6361502" cy="468066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9576" y="5718837"/>
            <a:ext cx="6929813" cy="41798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753315" y="5715736"/>
            <a:ext cx="1956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Illustration Source:</a:t>
            </a:r>
          </a:p>
        </p:txBody>
      </p:sp>
      <p:sp>
        <p:nvSpPr>
          <p:cNvPr id="6" name="Content Placeholder 8"/>
          <p:cNvSpPr txBox="1">
            <a:spLocks/>
          </p:cNvSpPr>
          <p:nvPr/>
        </p:nvSpPr>
        <p:spPr>
          <a:xfrm>
            <a:off x="5593976" y="943047"/>
            <a:ext cx="4616824" cy="465093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spcBef>
                <a:spcPts val="0"/>
              </a:spcBef>
              <a:buNone/>
            </a:pPr>
            <a:r>
              <a:rPr lang="en-US" dirty="0"/>
              <a:t>from </a:t>
            </a:r>
            <a:r>
              <a:rPr lang="en-US" dirty="0" err="1"/>
              <a:t>sklearn.linear_model</a:t>
            </a:r>
            <a:r>
              <a:rPr lang="en-US" dirty="0"/>
              <a:t> import </a:t>
            </a:r>
            <a:r>
              <a:rPr lang="en-US" dirty="0" err="1"/>
              <a:t>LogisticRegression</a:t>
            </a:r>
            <a:endParaRPr lang="en-US" dirty="0"/>
          </a:p>
          <a:p>
            <a:pPr marL="0" indent="0" defTabSz="914400">
              <a:spcBef>
                <a:spcPts val="0"/>
              </a:spcBef>
              <a:buNone/>
            </a:pPr>
            <a:endParaRPr lang="en-US" dirty="0"/>
          </a:p>
          <a:p>
            <a:pPr marL="0" indent="0" defTabSz="914400">
              <a:spcBef>
                <a:spcPts val="0"/>
              </a:spcBef>
              <a:buNone/>
            </a:pPr>
            <a:r>
              <a:rPr lang="en-US" dirty="0"/>
              <a:t># Logistic Regression</a:t>
            </a:r>
          </a:p>
          <a:p>
            <a:pPr marL="0" indent="0" defTabSz="914400">
              <a:spcBef>
                <a:spcPts val="0"/>
              </a:spcBef>
              <a:buNone/>
            </a:pPr>
            <a:r>
              <a:rPr lang="en-US" dirty="0" err="1"/>
              <a:t>logreg</a:t>
            </a:r>
            <a:r>
              <a:rPr lang="en-US" dirty="0"/>
              <a:t> = </a:t>
            </a:r>
            <a:r>
              <a:rPr lang="en-US" dirty="0" err="1"/>
              <a:t>LogisticRegression</a:t>
            </a:r>
            <a:r>
              <a:rPr lang="en-US" dirty="0"/>
              <a:t>()</a:t>
            </a:r>
          </a:p>
          <a:p>
            <a:pPr marL="0" indent="0" defTabSz="914400">
              <a:spcBef>
                <a:spcPts val="0"/>
              </a:spcBef>
              <a:buNone/>
            </a:pPr>
            <a:r>
              <a:rPr lang="en-US" dirty="0" err="1"/>
              <a:t>logreg.fit</a:t>
            </a:r>
            <a:r>
              <a:rPr lang="en-US" dirty="0"/>
              <a:t>(</a:t>
            </a:r>
            <a:r>
              <a:rPr lang="en-US" dirty="0" err="1"/>
              <a:t>X_train</a:t>
            </a:r>
            <a:r>
              <a:rPr lang="en-US" dirty="0"/>
              <a:t>, </a:t>
            </a:r>
            <a:r>
              <a:rPr lang="en-US" dirty="0" err="1"/>
              <a:t>Y_train</a:t>
            </a:r>
            <a:r>
              <a:rPr lang="en-US" dirty="0"/>
              <a:t>)</a:t>
            </a:r>
          </a:p>
          <a:p>
            <a:pPr marL="0" indent="0" defTabSz="914400">
              <a:spcBef>
                <a:spcPts val="0"/>
              </a:spcBef>
              <a:buNone/>
            </a:pPr>
            <a:r>
              <a:rPr lang="en-US" dirty="0" err="1"/>
              <a:t>Y_pred</a:t>
            </a:r>
            <a:r>
              <a:rPr lang="en-US" dirty="0"/>
              <a:t> = </a:t>
            </a:r>
            <a:r>
              <a:rPr lang="en-US" dirty="0" err="1"/>
              <a:t>logreg.predict</a:t>
            </a:r>
            <a:r>
              <a:rPr lang="en-US" dirty="0"/>
              <a:t>(</a:t>
            </a:r>
            <a:r>
              <a:rPr lang="en-US" dirty="0" err="1"/>
              <a:t>X_test</a:t>
            </a:r>
            <a:r>
              <a:rPr lang="en-US" dirty="0"/>
              <a:t>)</a:t>
            </a:r>
          </a:p>
          <a:p>
            <a:pPr marL="0" indent="0" defTabSz="914400">
              <a:spcBef>
                <a:spcPts val="0"/>
              </a:spcBef>
              <a:buNone/>
            </a:pPr>
            <a:endParaRPr lang="en-US" dirty="0"/>
          </a:p>
          <a:p>
            <a:pPr marL="0" indent="0" defTabSz="914400">
              <a:spcBef>
                <a:spcPts val="0"/>
              </a:spcBef>
              <a:buNone/>
            </a:pPr>
            <a:r>
              <a:rPr lang="en-US" dirty="0"/>
              <a:t># Error</a:t>
            </a:r>
          </a:p>
          <a:p>
            <a:pPr marL="0" indent="0" defTabSz="914400">
              <a:spcBef>
                <a:spcPts val="0"/>
              </a:spcBef>
              <a:buNone/>
            </a:pPr>
            <a:r>
              <a:rPr lang="en-US" dirty="0" err="1"/>
              <a:t>acc_log</a:t>
            </a:r>
            <a:r>
              <a:rPr lang="en-US" dirty="0"/>
              <a:t> = round(</a:t>
            </a:r>
            <a:r>
              <a:rPr lang="en-US" dirty="0" err="1"/>
              <a:t>logreg.score</a:t>
            </a:r>
            <a:r>
              <a:rPr lang="en-US" dirty="0"/>
              <a:t>(</a:t>
            </a:r>
            <a:r>
              <a:rPr lang="en-US" dirty="0" err="1"/>
              <a:t>X_train</a:t>
            </a:r>
            <a:r>
              <a:rPr lang="en-US" dirty="0"/>
              <a:t>, </a:t>
            </a:r>
            <a:r>
              <a:rPr lang="en-US" dirty="0" err="1"/>
              <a:t>Y_train</a:t>
            </a:r>
            <a:r>
              <a:rPr lang="en-US" dirty="0"/>
              <a:t>) * 100, 2)</a:t>
            </a:r>
          </a:p>
          <a:p>
            <a:pPr marL="0" indent="0" defTabSz="914400">
              <a:spcBef>
                <a:spcPts val="0"/>
              </a:spcBef>
              <a:buNone/>
            </a:pPr>
            <a:r>
              <a:rPr lang="en-US" dirty="0" err="1"/>
              <a:t>acc_log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  <a:p>
            <a:pPr marL="0" indent="0" defTabSz="914400">
              <a:spcBef>
                <a:spcPts val="0"/>
              </a:spcBef>
              <a:buNone/>
            </a:pPr>
            <a:r>
              <a:rPr lang="en-US" dirty="0"/>
              <a:t># or compare </a:t>
            </a:r>
            <a:r>
              <a:rPr lang="en-US" dirty="0" err="1"/>
              <a:t>Y_pred</a:t>
            </a:r>
            <a:r>
              <a:rPr lang="en-US" dirty="0"/>
              <a:t> with </a:t>
            </a:r>
            <a:r>
              <a:rPr lang="en-US" dirty="0" err="1"/>
              <a:t>Y_test</a:t>
            </a:r>
            <a:endParaRPr lang="en-US" dirty="0"/>
          </a:p>
          <a:p>
            <a:pPr marL="0" indent="0" defTabSz="914400">
              <a:spcBef>
                <a:spcPts val="0"/>
              </a:spcBef>
              <a:buNone/>
            </a:pPr>
            <a:endParaRPr lang="en-US" dirty="0"/>
          </a:p>
          <a:p>
            <a:pPr marL="0" indent="0" defTabSz="914400">
              <a:spcBef>
                <a:spcPts val="0"/>
              </a:spcBef>
              <a:buNone/>
            </a:pPr>
            <a:endParaRPr lang="en-US" dirty="0"/>
          </a:p>
          <a:p>
            <a:pPr marL="0" indent="0" defTabSz="914400">
              <a:spcBef>
                <a:spcPts val="0"/>
              </a:spcBef>
              <a:buNone/>
            </a:pPr>
            <a:endParaRPr lang="en-US" dirty="0"/>
          </a:p>
          <a:p>
            <a:pPr marL="0" indent="0" defTabSz="914400">
              <a:spcBef>
                <a:spcPts val="0"/>
              </a:spcBef>
              <a:buNone/>
            </a:pPr>
            <a:endParaRPr lang="en-US" dirty="0"/>
          </a:p>
          <a:p>
            <a:pPr marL="0" indent="0" defTabSz="914400">
              <a:spcBef>
                <a:spcPts val="0"/>
              </a:spcBef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4678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Support Vector Machine (SVM) Illustration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2943" y="1332547"/>
            <a:ext cx="5092275" cy="414222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9576" y="5718837"/>
            <a:ext cx="6929813" cy="41798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753315" y="5715736"/>
            <a:ext cx="1956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Illustration Source:</a:t>
            </a:r>
          </a:p>
        </p:txBody>
      </p:sp>
    </p:spTree>
    <p:extLst>
      <p:ext uri="{BB962C8B-B14F-4D97-AF65-F5344CB8AC3E}">
        <p14:creationId xmlns:p14="http://schemas.microsoft.com/office/powerpoint/2010/main" val="1743099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Support Vector Machine (SVM) Illustration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3316" y="1256729"/>
            <a:ext cx="5092275" cy="414222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9576" y="5718837"/>
            <a:ext cx="6929813" cy="41798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753315" y="5715736"/>
            <a:ext cx="1956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Illustration Source:</a:t>
            </a:r>
          </a:p>
        </p:txBody>
      </p:sp>
      <p:sp>
        <p:nvSpPr>
          <p:cNvPr id="6" name="Content Placeholder 8"/>
          <p:cNvSpPr txBox="1">
            <a:spLocks/>
          </p:cNvSpPr>
          <p:nvPr/>
        </p:nvSpPr>
        <p:spPr>
          <a:xfrm>
            <a:off x="6445624" y="1059369"/>
            <a:ext cx="3810000" cy="449952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spcBef>
                <a:spcPts val="0"/>
              </a:spcBef>
              <a:buNone/>
            </a:pPr>
            <a:endParaRPr lang="en-US" dirty="0"/>
          </a:p>
          <a:p>
            <a:pPr marL="0" indent="0" defTabSz="914400">
              <a:spcBef>
                <a:spcPts val="0"/>
              </a:spcBef>
              <a:buNone/>
            </a:pPr>
            <a:r>
              <a:rPr lang="en-US" dirty="0"/>
              <a:t>from </a:t>
            </a:r>
            <a:r>
              <a:rPr lang="en-US" dirty="0" err="1"/>
              <a:t>sklearn.svm</a:t>
            </a:r>
            <a:r>
              <a:rPr lang="en-US" dirty="0"/>
              <a:t> import SVC, </a:t>
            </a:r>
            <a:r>
              <a:rPr lang="en-US" dirty="0" err="1"/>
              <a:t>LinearSVC</a:t>
            </a:r>
            <a:r>
              <a:rPr lang="en-US" dirty="0"/>
              <a:t> </a:t>
            </a:r>
          </a:p>
          <a:p>
            <a:pPr marL="0" indent="0" defTabSz="914400">
              <a:spcBef>
                <a:spcPts val="0"/>
              </a:spcBef>
              <a:buNone/>
            </a:pPr>
            <a:endParaRPr lang="en-US" dirty="0"/>
          </a:p>
          <a:p>
            <a:pPr marL="0" indent="0" defTabSz="914400">
              <a:spcBef>
                <a:spcPts val="0"/>
              </a:spcBef>
              <a:buNone/>
            </a:pPr>
            <a:r>
              <a:rPr lang="en-US" dirty="0"/>
              <a:t>svc = SVC()</a:t>
            </a:r>
          </a:p>
          <a:p>
            <a:pPr marL="0" indent="0" defTabSz="914400">
              <a:spcBef>
                <a:spcPts val="0"/>
              </a:spcBef>
              <a:buNone/>
            </a:pPr>
            <a:r>
              <a:rPr lang="en-US" dirty="0" err="1"/>
              <a:t>svc.fit</a:t>
            </a:r>
            <a:r>
              <a:rPr lang="en-US" dirty="0"/>
              <a:t>(</a:t>
            </a:r>
            <a:r>
              <a:rPr lang="en-US" dirty="0" err="1"/>
              <a:t>X_train</a:t>
            </a:r>
            <a:r>
              <a:rPr lang="en-US" dirty="0"/>
              <a:t>, </a:t>
            </a:r>
            <a:r>
              <a:rPr lang="en-US" dirty="0" err="1"/>
              <a:t>Y_train</a:t>
            </a:r>
            <a:r>
              <a:rPr lang="en-US" dirty="0"/>
              <a:t>)</a:t>
            </a:r>
          </a:p>
          <a:p>
            <a:pPr marL="0" indent="0" defTabSz="914400">
              <a:spcBef>
                <a:spcPts val="0"/>
              </a:spcBef>
              <a:buNone/>
            </a:pPr>
            <a:r>
              <a:rPr lang="en-US" dirty="0" err="1"/>
              <a:t>Y_pred</a:t>
            </a:r>
            <a:r>
              <a:rPr lang="en-US" dirty="0"/>
              <a:t> = </a:t>
            </a:r>
            <a:r>
              <a:rPr lang="en-US" dirty="0" err="1"/>
              <a:t>svc.predict</a:t>
            </a:r>
            <a:r>
              <a:rPr lang="en-US" dirty="0"/>
              <a:t>(</a:t>
            </a:r>
            <a:r>
              <a:rPr lang="en-US" dirty="0" err="1"/>
              <a:t>X_test</a:t>
            </a:r>
            <a:r>
              <a:rPr lang="en-US" dirty="0"/>
              <a:t>)</a:t>
            </a:r>
          </a:p>
          <a:p>
            <a:pPr marL="0" indent="0" defTabSz="914400">
              <a:spcBef>
                <a:spcPts val="0"/>
              </a:spcBef>
              <a:buNone/>
            </a:pPr>
            <a:endParaRPr lang="en-US" dirty="0"/>
          </a:p>
          <a:p>
            <a:pPr marL="0" indent="0" defTabSz="914400">
              <a:spcBef>
                <a:spcPts val="0"/>
              </a:spcBef>
              <a:buNone/>
            </a:pPr>
            <a:r>
              <a:rPr lang="en-US" dirty="0"/>
              <a:t># Error</a:t>
            </a:r>
          </a:p>
          <a:p>
            <a:pPr marL="0" indent="0" defTabSz="914400">
              <a:spcBef>
                <a:spcPts val="0"/>
              </a:spcBef>
              <a:buNone/>
            </a:pPr>
            <a:r>
              <a:rPr lang="en-US" dirty="0" err="1"/>
              <a:t>acc_svc</a:t>
            </a:r>
            <a:r>
              <a:rPr lang="en-US" dirty="0"/>
              <a:t> = round(</a:t>
            </a:r>
            <a:r>
              <a:rPr lang="en-US" dirty="0" err="1"/>
              <a:t>svc.score</a:t>
            </a:r>
            <a:r>
              <a:rPr lang="en-US" dirty="0"/>
              <a:t>(</a:t>
            </a:r>
            <a:r>
              <a:rPr lang="en-US" dirty="0" err="1"/>
              <a:t>X_train</a:t>
            </a:r>
            <a:r>
              <a:rPr lang="en-US" dirty="0"/>
              <a:t>, </a:t>
            </a:r>
            <a:r>
              <a:rPr lang="en-US" dirty="0" err="1"/>
              <a:t>Y_train</a:t>
            </a:r>
            <a:r>
              <a:rPr lang="en-US" dirty="0"/>
              <a:t>) * 100, 2)</a:t>
            </a:r>
          </a:p>
          <a:p>
            <a:pPr marL="0" indent="0" defTabSz="914400">
              <a:spcBef>
                <a:spcPts val="0"/>
              </a:spcBef>
              <a:buNone/>
            </a:pPr>
            <a:r>
              <a:rPr lang="en-US" dirty="0" err="1"/>
              <a:t>acc_svc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  <a:p>
            <a:pPr marL="0" indent="0" defTabSz="914400">
              <a:spcBef>
                <a:spcPts val="0"/>
              </a:spcBef>
              <a:buNone/>
            </a:pPr>
            <a:r>
              <a:rPr lang="en-US" dirty="0"/>
              <a:t># or compare </a:t>
            </a:r>
            <a:r>
              <a:rPr lang="en-US" dirty="0" err="1"/>
              <a:t>Y_pred</a:t>
            </a:r>
            <a:r>
              <a:rPr lang="en-US" dirty="0"/>
              <a:t> with </a:t>
            </a:r>
            <a:r>
              <a:rPr lang="en-US" dirty="0" err="1"/>
              <a:t>Y_test</a:t>
            </a:r>
            <a:endParaRPr lang="en-US" dirty="0"/>
          </a:p>
          <a:p>
            <a:pPr marL="0" indent="0" defTabSz="914400">
              <a:spcBef>
                <a:spcPts val="0"/>
              </a:spcBef>
              <a:buNone/>
            </a:pPr>
            <a:endParaRPr lang="en-US" dirty="0"/>
          </a:p>
          <a:p>
            <a:pPr marL="0" indent="0" defTabSz="914400">
              <a:spcBef>
                <a:spcPts val="0"/>
              </a:spcBef>
              <a:buNone/>
            </a:pPr>
            <a:endParaRPr lang="en-US" dirty="0"/>
          </a:p>
          <a:p>
            <a:pPr marL="0" indent="0" defTabSz="914400">
              <a:spcBef>
                <a:spcPts val="0"/>
              </a:spcBef>
              <a:buNone/>
            </a:pPr>
            <a:endParaRPr lang="en-US" dirty="0"/>
          </a:p>
          <a:p>
            <a:pPr marL="0" indent="0" defTabSz="914400">
              <a:spcBef>
                <a:spcPts val="0"/>
              </a:spcBef>
              <a:buNone/>
            </a:pPr>
            <a:endParaRPr lang="en-US" dirty="0"/>
          </a:p>
          <a:p>
            <a:pPr marL="0" indent="0" defTabSz="914400">
              <a:spcBef>
                <a:spcPts val="0"/>
              </a:spcBef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342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Support Vector Machine (SVM) Illustration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3316" y="1256729"/>
            <a:ext cx="5092275" cy="414222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9576" y="5718837"/>
            <a:ext cx="6929813" cy="41798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753315" y="5715736"/>
            <a:ext cx="1956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Illustration Source:</a:t>
            </a:r>
          </a:p>
        </p:txBody>
      </p:sp>
      <p:sp>
        <p:nvSpPr>
          <p:cNvPr id="6" name="Content Placeholder 8"/>
          <p:cNvSpPr txBox="1">
            <a:spLocks/>
          </p:cNvSpPr>
          <p:nvPr/>
        </p:nvSpPr>
        <p:spPr>
          <a:xfrm>
            <a:off x="5378824" y="1059369"/>
            <a:ext cx="4876800" cy="449952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spcBef>
                <a:spcPts val="0"/>
              </a:spcBef>
              <a:buNone/>
            </a:pPr>
            <a:endParaRPr lang="en-US" dirty="0"/>
          </a:p>
          <a:p>
            <a:pPr marL="0" indent="0" defTabSz="914400">
              <a:spcBef>
                <a:spcPts val="0"/>
              </a:spcBef>
              <a:buNone/>
            </a:pPr>
            <a:r>
              <a:rPr lang="en-US" dirty="0"/>
              <a:t>from </a:t>
            </a:r>
            <a:r>
              <a:rPr lang="en-US" dirty="0" err="1"/>
              <a:t>sklearn.svm</a:t>
            </a:r>
            <a:r>
              <a:rPr lang="en-US" dirty="0"/>
              <a:t> import SVC, </a:t>
            </a:r>
            <a:r>
              <a:rPr lang="en-US" dirty="0" err="1"/>
              <a:t>LinearSVC</a:t>
            </a:r>
            <a:r>
              <a:rPr lang="en-US" dirty="0"/>
              <a:t> </a:t>
            </a:r>
          </a:p>
          <a:p>
            <a:pPr marL="0" indent="0" defTabSz="914400">
              <a:spcBef>
                <a:spcPts val="0"/>
              </a:spcBef>
              <a:buNone/>
            </a:pPr>
            <a:endParaRPr lang="en-US" dirty="0"/>
          </a:p>
          <a:p>
            <a:pPr marL="0" indent="0" defTabSz="914400">
              <a:spcBef>
                <a:spcPts val="0"/>
              </a:spcBef>
              <a:buNone/>
            </a:pPr>
            <a:r>
              <a:rPr lang="en-US" dirty="0"/>
              <a:t># Linear SVC</a:t>
            </a:r>
          </a:p>
          <a:p>
            <a:pPr marL="0" indent="0" defTabSz="914400">
              <a:spcBef>
                <a:spcPts val="0"/>
              </a:spcBef>
              <a:buNone/>
            </a:pPr>
            <a:r>
              <a:rPr lang="en-US" dirty="0" err="1"/>
              <a:t>linear_svc</a:t>
            </a:r>
            <a:r>
              <a:rPr lang="en-US" dirty="0"/>
              <a:t> = </a:t>
            </a:r>
            <a:r>
              <a:rPr lang="en-US" dirty="0" err="1"/>
              <a:t>LinearSVC</a:t>
            </a:r>
            <a:r>
              <a:rPr lang="en-US" dirty="0"/>
              <a:t>()</a:t>
            </a:r>
          </a:p>
          <a:p>
            <a:pPr marL="0" indent="0" defTabSz="914400">
              <a:spcBef>
                <a:spcPts val="0"/>
              </a:spcBef>
              <a:buNone/>
            </a:pPr>
            <a:r>
              <a:rPr lang="en-US" dirty="0" err="1"/>
              <a:t>linear_svc.fit</a:t>
            </a:r>
            <a:r>
              <a:rPr lang="en-US" dirty="0"/>
              <a:t>(</a:t>
            </a:r>
            <a:r>
              <a:rPr lang="en-US" dirty="0" err="1"/>
              <a:t>X_train</a:t>
            </a:r>
            <a:r>
              <a:rPr lang="en-US" dirty="0"/>
              <a:t>, </a:t>
            </a:r>
            <a:r>
              <a:rPr lang="en-US" dirty="0" err="1"/>
              <a:t>Y_train</a:t>
            </a:r>
            <a:r>
              <a:rPr lang="en-US" dirty="0"/>
              <a:t>)</a:t>
            </a:r>
          </a:p>
          <a:p>
            <a:pPr marL="0" indent="0" defTabSz="914400">
              <a:spcBef>
                <a:spcPts val="0"/>
              </a:spcBef>
              <a:buNone/>
            </a:pPr>
            <a:endParaRPr lang="en-US" dirty="0"/>
          </a:p>
          <a:p>
            <a:pPr marL="0" indent="0" defTabSz="914400">
              <a:spcBef>
                <a:spcPts val="0"/>
              </a:spcBef>
              <a:buNone/>
            </a:pPr>
            <a:r>
              <a:rPr lang="en-US" dirty="0" err="1"/>
              <a:t>Y_pred</a:t>
            </a:r>
            <a:r>
              <a:rPr lang="en-US" dirty="0"/>
              <a:t> = </a:t>
            </a:r>
            <a:r>
              <a:rPr lang="en-US" dirty="0" err="1"/>
              <a:t>linear_svc.predict</a:t>
            </a:r>
            <a:r>
              <a:rPr lang="en-US" dirty="0"/>
              <a:t>(</a:t>
            </a:r>
            <a:r>
              <a:rPr lang="en-US" dirty="0" err="1"/>
              <a:t>X_test</a:t>
            </a:r>
            <a:r>
              <a:rPr lang="en-US" dirty="0"/>
              <a:t>)</a:t>
            </a:r>
          </a:p>
          <a:p>
            <a:pPr marL="0" indent="0" defTabSz="914400">
              <a:spcBef>
                <a:spcPts val="0"/>
              </a:spcBef>
              <a:buNone/>
            </a:pPr>
            <a:endParaRPr lang="en-US" dirty="0"/>
          </a:p>
          <a:p>
            <a:pPr marL="0" indent="0" defTabSz="914400">
              <a:spcBef>
                <a:spcPts val="0"/>
              </a:spcBef>
              <a:buNone/>
            </a:pPr>
            <a:r>
              <a:rPr lang="en-US" dirty="0"/>
              <a:t># Error:</a:t>
            </a:r>
          </a:p>
          <a:p>
            <a:pPr marL="0" indent="0" defTabSz="914400">
              <a:spcBef>
                <a:spcPts val="0"/>
              </a:spcBef>
              <a:buNone/>
            </a:pPr>
            <a:r>
              <a:rPr lang="en-US" dirty="0" err="1"/>
              <a:t>acc_linear_svc</a:t>
            </a:r>
            <a:r>
              <a:rPr lang="en-US" dirty="0"/>
              <a:t> = round(</a:t>
            </a:r>
            <a:r>
              <a:rPr lang="en-US" dirty="0" err="1"/>
              <a:t>linear_svc.score</a:t>
            </a:r>
            <a:r>
              <a:rPr lang="en-US" dirty="0"/>
              <a:t>(</a:t>
            </a:r>
            <a:r>
              <a:rPr lang="en-US" dirty="0" err="1"/>
              <a:t>X_train</a:t>
            </a:r>
            <a:r>
              <a:rPr lang="en-US" dirty="0"/>
              <a:t>, </a:t>
            </a:r>
            <a:r>
              <a:rPr lang="en-US" dirty="0" err="1"/>
              <a:t>Y_train</a:t>
            </a:r>
            <a:r>
              <a:rPr lang="en-US" dirty="0"/>
              <a:t>) * 100, 2)</a:t>
            </a:r>
            <a:r>
              <a:rPr lang="en-US" dirty="0" err="1"/>
              <a:t>acc_linear_svc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  <a:p>
            <a:pPr marL="0" indent="0" defTabSz="914400">
              <a:spcBef>
                <a:spcPts val="0"/>
              </a:spcBef>
              <a:buNone/>
            </a:pPr>
            <a:r>
              <a:rPr lang="en-US" dirty="0"/>
              <a:t># or compare </a:t>
            </a:r>
            <a:r>
              <a:rPr lang="en-US" dirty="0" err="1"/>
              <a:t>Y_pred</a:t>
            </a:r>
            <a:r>
              <a:rPr lang="en-US" dirty="0"/>
              <a:t> with </a:t>
            </a:r>
            <a:r>
              <a:rPr lang="en-US" dirty="0" err="1"/>
              <a:t>Y_test</a:t>
            </a:r>
            <a:endParaRPr lang="en-US" dirty="0"/>
          </a:p>
          <a:p>
            <a:pPr marL="0" indent="0" defTabSz="914400">
              <a:spcBef>
                <a:spcPts val="0"/>
              </a:spcBef>
              <a:buNone/>
            </a:pPr>
            <a:endParaRPr lang="en-US" dirty="0"/>
          </a:p>
          <a:p>
            <a:pPr marL="0" indent="0" defTabSz="914400">
              <a:spcBef>
                <a:spcPts val="0"/>
              </a:spcBef>
              <a:buNone/>
            </a:pPr>
            <a:endParaRPr lang="en-US" dirty="0"/>
          </a:p>
          <a:p>
            <a:pPr marL="0" indent="0" defTabSz="914400">
              <a:spcBef>
                <a:spcPts val="0"/>
              </a:spcBef>
              <a:buNone/>
            </a:pPr>
            <a:endParaRPr lang="en-US" dirty="0"/>
          </a:p>
          <a:p>
            <a:pPr marL="0" indent="0" defTabSz="914400">
              <a:spcBef>
                <a:spcPts val="0"/>
              </a:spcBef>
              <a:buNone/>
            </a:pPr>
            <a:endParaRPr lang="en-US" dirty="0"/>
          </a:p>
          <a:p>
            <a:pPr marL="0" indent="0" defTabSz="914400">
              <a:spcBef>
                <a:spcPts val="0"/>
              </a:spcBef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718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4436</TotalTime>
  <Words>1067</Words>
  <Application>Microsoft Macintosh PowerPoint</Application>
  <PresentationFormat>Widescreen</PresentationFormat>
  <Paragraphs>462</Paragraphs>
  <Slides>42</Slides>
  <Notes>1</Notes>
  <HiddenSlides>1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53" baseType="lpstr">
      <vt:lpstr>Arial Narrow</vt:lpstr>
      <vt:lpstr>Calibri</vt:lpstr>
      <vt:lpstr>Courier New</vt:lpstr>
      <vt:lpstr>Helvetica Neue Light</vt:lpstr>
      <vt:lpstr>Mangal</vt:lpstr>
      <vt:lpstr>ＭＳ Ｐゴシック</vt:lpstr>
      <vt:lpstr>Optima</vt:lpstr>
      <vt:lpstr>Times New Roman</vt:lpstr>
      <vt:lpstr>Wingdings</vt:lpstr>
      <vt:lpstr>Arial</vt:lpstr>
      <vt:lpstr>Office Theme</vt:lpstr>
      <vt:lpstr>ML Summary and Next Steps in Illustrations Data X: A Course on Data, Signals, and Systems</vt:lpstr>
      <vt:lpstr>Overview</vt:lpstr>
      <vt:lpstr>Overview</vt:lpstr>
      <vt:lpstr>Linear Regression Illustration</vt:lpstr>
      <vt:lpstr>Logistic Regression Illustration</vt:lpstr>
      <vt:lpstr>Logistic Regression Illustration</vt:lpstr>
      <vt:lpstr>Support Vector Machine (SVM) Illustration</vt:lpstr>
      <vt:lpstr>Support Vector Machine (SVM) Illustration</vt:lpstr>
      <vt:lpstr>Support Vector Machine (SVM) Illustration</vt:lpstr>
      <vt:lpstr>KNN / K Means Illustration </vt:lpstr>
      <vt:lpstr>K Means / KNN Illustration </vt:lpstr>
      <vt:lpstr>Our experiment with the Titanic Data Set</vt:lpstr>
      <vt:lpstr>Decision Tree Illustration</vt:lpstr>
      <vt:lpstr>Decision Tree Illustration</vt:lpstr>
      <vt:lpstr>How Are Trees Created?</vt:lpstr>
      <vt:lpstr>How Are Trees Created?</vt:lpstr>
      <vt:lpstr>How Are Trees Created?</vt:lpstr>
      <vt:lpstr>What is Entropy?</vt:lpstr>
      <vt:lpstr>What is Entropy?</vt:lpstr>
      <vt:lpstr>PowerPoint Presentation</vt:lpstr>
      <vt:lpstr>PowerPoint Presentation</vt:lpstr>
      <vt:lpstr>Golf Example</vt:lpstr>
      <vt:lpstr>Golf Example</vt:lpstr>
      <vt:lpstr>Golf Example</vt:lpstr>
      <vt:lpstr>How Are Trees Constructed</vt:lpstr>
      <vt:lpstr>Trees Can be Extended with Bagging</vt:lpstr>
      <vt:lpstr>Random Forest – A type of bagging/ensemble approach </vt:lpstr>
      <vt:lpstr>Linear vs Non-Linear Data Fitting</vt:lpstr>
      <vt:lpstr>Our experiment with the Titanic Data Set</vt:lpstr>
      <vt:lpstr>Boosting as in AdaBoost</vt:lpstr>
      <vt:lpstr>General Concept of Boosting</vt:lpstr>
      <vt:lpstr>Boosting as in AdaBoost</vt:lpstr>
      <vt:lpstr>AdaBoost Algorithm</vt:lpstr>
      <vt:lpstr>AdaBoost Algorithm</vt:lpstr>
      <vt:lpstr>AdaBoost Algorithm</vt:lpstr>
      <vt:lpstr>PowerPoint Presentation</vt:lpstr>
      <vt:lpstr>PowerPoint Presentation</vt:lpstr>
      <vt:lpstr>PowerPoint Presentation</vt:lpstr>
      <vt:lpstr>Neural Network Illustration</vt:lpstr>
      <vt:lpstr>Scikit-Learn Algorithm</vt:lpstr>
      <vt:lpstr>PowerPoint Presentation</vt:lpstr>
      <vt:lpstr>PowerPoint Presentation</vt:lpstr>
    </vt:vector>
  </TitlesOfParts>
  <Company>UC Berkeley</Company>
  <LinksUpToDate>false</LinksUpToDate>
  <SharedDoc>false</SharedDoc>
  <HyperlinksChanged>false</HyperlinksChanged>
  <AppVersion>15.0031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Ikhlaq Sidhu</dc:creator>
  <cp:lastModifiedBy>Microsoft Office User</cp:lastModifiedBy>
  <cp:revision>366</cp:revision>
  <cp:lastPrinted>2017-03-09T04:19:35Z</cp:lastPrinted>
  <dcterms:created xsi:type="dcterms:W3CDTF">2013-05-20T04:35:54Z</dcterms:created>
  <dcterms:modified xsi:type="dcterms:W3CDTF">2017-03-19T22:06:22Z</dcterms:modified>
</cp:coreProperties>
</file>